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0648-015-9348-9" TargetMode="External"/><Relationship Id="rId2" Type="http://schemas.openxmlformats.org/officeDocument/2006/relationships/hyperlink" Target="https://owl.english.purdue.edu/owl/resource/560/0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apastyle.org/apastyle/2010/07/five-steps-to-a-great-titl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apastyle.org/apastyle/abstrac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670/04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in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Danney Rasco, PhD</a:t>
            </a:r>
          </a:p>
          <a:p>
            <a:r>
              <a:rPr lang="en-US" dirty="0" smtClean="0"/>
              <a:t>West Texas A&amp;M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1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5999"/>
            <a:ext cx="10448365" cy="418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Start on a separate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Follow </a:t>
            </a:r>
            <a:r>
              <a:rPr lang="en-US" dirty="0" smtClean="0"/>
              <a:t>APA </a:t>
            </a:r>
            <a:r>
              <a:rPr lang="en-US" dirty="0"/>
              <a:t>format: </a:t>
            </a:r>
            <a:r>
              <a:rPr lang="en-US" dirty="0">
                <a:hlinkClick r:id="rId2"/>
              </a:rPr>
              <a:t>https://owl.english.purdue.edu/owl/resource/560/07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dirty="0" err="1" smtClean="0"/>
              <a:t>Fiorella</a:t>
            </a:r>
            <a:r>
              <a:rPr lang="en-US" dirty="0"/>
              <a:t>, L., &amp; Mayer, R. E. (2016). Eight ways to promote generative learning. </a:t>
            </a:r>
            <a:r>
              <a:rPr lang="en-US" i="1" dirty="0"/>
              <a:t>	</a:t>
            </a:r>
            <a:r>
              <a:rPr lang="en-US" i="1" dirty="0" smtClean="0"/>
              <a:t>Educational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i="1" dirty="0"/>
              <a:t>	</a:t>
            </a:r>
            <a:r>
              <a:rPr lang="en-US" i="1" dirty="0" smtClean="0"/>
              <a:t>Psychology Review</a:t>
            </a:r>
            <a:r>
              <a:rPr lang="en-US" i="1" dirty="0"/>
              <a:t>, 28</a:t>
            </a:r>
            <a:r>
              <a:rPr lang="en-US" dirty="0"/>
              <a:t>, </a:t>
            </a:r>
            <a:r>
              <a:rPr lang="en-US" dirty="0" smtClean="0"/>
              <a:t>717—741</a:t>
            </a:r>
            <a:r>
              <a:rPr lang="en-US" dirty="0"/>
              <a:t>. 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://doi.org/10.1007/s10648-015-9348-9</a:t>
            </a:r>
            <a:endParaRPr lang="en-US" dirty="0"/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Warner, R. M. (2013). </a:t>
            </a:r>
            <a:r>
              <a:rPr lang="en-US" i="1" dirty="0"/>
              <a:t>Applied statistics: From bivariate through multivariate techniques </a:t>
            </a:r>
            <a:r>
              <a:rPr lang="en-US" dirty="0"/>
              <a:t>(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edition</a:t>
            </a:r>
            <a:r>
              <a:rPr lang="en-US" dirty="0"/>
              <a:t>). Thousand Oaks, California: Sage Publications.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832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Manuscript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971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Title Page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Abstract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Literature Review: Introduction, Body, and Conclusion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Method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Results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Discussion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28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Running head</a:t>
            </a:r>
          </a:p>
          <a:p>
            <a:pPr marL="0" indent="0">
              <a:buNone/>
            </a:pPr>
            <a:r>
              <a:rPr lang="en-US" dirty="0" smtClean="0"/>
              <a:t>	Use those Twitter skills: 50 characters or fewer, including spaces</a:t>
            </a:r>
          </a:p>
          <a:p>
            <a:pPr marL="0" indent="0">
              <a:buNone/>
            </a:pPr>
            <a:r>
              <a:rPr lang="en-US" dirty="0" smtClean="0"/>
              <a:t>Title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12 words or fewer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blog.apastyle.org/apastyle/2010/07/five-steps-to-a-great-title.html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Author Name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Affiliation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437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8019"/>
            <a:ext cx="9601200" cy="47590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Brief, comprehensive summary of </a:t>
            </a:r>
            <a:r>
              <a:rPr lang="en-US" dirty="0" smtClean="0"/>
              <a:t>article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120-250 words; 120-150 most common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http://blog.apastyle.org/apastyle/abstracts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Importance and </a:t>
            </a:r>
            <a:r>
              <a:rPr lang="en-US" dirty="0" smtClean="0"/>
              <a:t>Topic </a:t>
            </a:r>
          </a:p>
          <a:p>
            <a:pPr marL="0" indent="0">
              <a:buNone/>
            </a:pPr>
            <a:r>
              <a:rPr lang="en-US" dirty="0" smtClean="0"/>
              <a:t>Research Question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Methods</a:t>
            </a:r>
          </a:p>
          <a:p>
            <a:pPr marL="0" indent="0">
              <a:buNone/>
            </a:pPr>
            <a:r>
              <a:rPr lang="en-US" dirty="0" smtClean="0"/>
              <a:t>Results</a:t>
            </a:r>
          </a:p>
          <a:p>
            <a:pPr marL="0" indent="0">
              <a:buNone/>
            </a:pPr>
            <a:r>
              <a:rPr lang="en-US" dirty="0" smtClean="0"/>
              <a:t>Conclusion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Keywords</a:t>
            </a:r>
          </a:p>
        </p:txBody>
      </p:sp>
    </p:spTree>
    <p:extLst>
      <p:ext uri="{BB962C8B-B14F-4D97-AF65-F5344CB8AC3E}">
        <p14:creationId xmlns:p14="http://schemas.microsoft.com/office/powerpoint/2010/main" val="145965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3945"/>
            <a:ext cx="9601200" cy="5257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Introduction</a:t>
            </a:r>
          </a:p>
          <a:p>
            <a:pPr marL="0" indent="0" defTabSz="395288">
              <a:buNone/>
            </a:pPr>
            <a:r>
              <a:rPr lang="en-US" dirty="0"/>
              <a:t>	</a:t>
            </a:r>
            <a:r>
              <a:rPr lang="en-US" dirty="0" smtClean="0"/>
              <a:t>Provide </a:t>
            </a:r>
            <a:r>
              <a:rPr lang="en-US" dirty="0"/>
              <a:t>larger context/value for research (Sell it, hook the audience)</a:t>
            </a:r>
          </a:p>
          <a:p>
            <a:pPr marL="0" indent="0" defTabSz="395288">
              <a:buNone/>
              <a:tabLst>
                <a:tab pos="395288" algn="l"/>
              </a:tabLst>
            </a:pPr>
            <a:r>
              <a:rPr lang="en-US" dirty="0" smtClean="0"/>
              <a:t>	Identify </a:t>
            </a:r>
            <a:r>
              <a:rPr lang="en-US" dirty="0"/>
              <a:t>focus using topic sentence</a:t>
            </a:r>
          </a:p>
          <a:p>
            <a:pPr marL="0" indent="0" defTabSz="395288">
              <a:buNone/>
              <a:tabLst>
                <a:tab pos="395288" algn="l"/>
              </a:tabLst>
            </a:pPr>
            <a:r>
              <a:rPr lang="en-US" dirty="0" smtClean="0"/>
              <a:t>	Clarify scope </a:t>
            </a:r>
            <a:r>
              <a:rPr lang="en-US" dirty="0"/>
              <a:t>of the review; </a:t>
            </a:r>
            <a:r>
              <a:rPr lang="en-US" dirty="0" smtClean="0"/>
              <a:t>Outline topics </a:t>
            </a:r>
            <a:r>
              <a:rPr lang="en-US" dirty="0"/>
              <a:t>of the literature review</a:t>
            </a:r>
          </a:p>
          <a:p>
            <a:pPr marL="0" indent="0" defTabSz="395288">
              <a:buNone/>
              <a:tabLst>
                <a:tab pos="395288" algn="l"/>
              </a:tabLst>
            </a:pPr>
            <a:r>
              <a:rPr lang="en-US" dirty="0" smtClean="0"/>
              <a:t>	Present </a:t>
            </a:r>
            <a:r>
              <a:rPr lang="en-US" dirty="0"/>
              <a:t>the conclusion (research question)</a:t>
            </a:r>
          </a:p>
          <a:p>
            <a:pPr marL="0" indent="0">
              <a:buNone/>
            </a:pPr>
            <a:r>
              <a:rPr lang="en-US" dirty="0" smtClean="0"/>
              <a:t>Body</a:t>
            </a:r>
          </a:p>
          <a:p>
            <a:pPr marL="0" indent="0" defTabSz="395288">
              <a:buNone/>
            </a:pPr>
            <a:r>
              <a:rPr lang="en-US" dirty="0" smtClean="0"/>
              <a:t>	Determined </a:t>
            </a:r>
            <a:r>
              <a:rPr lang="en-US" dirty="0"/>
              <a:t>by relevant topics, theories, etc</a:t>
            </a:r>
            <a:r>
              <a:rPr lang="en-US" dirty="0" smtClean="0"/>
              <a:t>.</a:t>
            </a:r>
          </a:p>
          <a:p>
            <a:pPr marL="0" indent="0" defTabSz="395288">
              <a:buNone/>
            </a:pPr>
            <a:r>
              <a:rPr lang="en-US" dirty="0"/>
              <a:t>	</a:t>
            </a:r>
            <a:r>
              <a:rPr lang="en-US" dirty="0" smtClean="0"/>
              <a:t>Mirror topic order presented in introduction</a:t>
            </a:r>
            <a:endParaRPr lang="en-US" dirty="0"/>
          </a:p>
          <a:p>
            <a:pPr marL="0" indent="0" defTabSz="395288">
              <a:buNone/>
            </a:pPr>
            <a:r>
              <a:rPr lang="en-US" dirty="0" smtClean="0"/>
              <a:t>	Be </a:t>
            </a:r>
            <a:r>
              <a:rPr lang="en-US" dirty="0"/>
              <a:t>sure to present related literature that may counter your </a:t>
            </a:r>
            <a:r>
              <a:rPr lang="en-US" dirty="0" smtClean="0"/>
              <a:t>expectation</a:t>
            </a:r>
          </a:p>
          <a:p>
            <a:pPr marL="0" indent="0">
              <a:buNone/>
            </a:pPr>
            <a:r>
              <a:rPr lang="en-US" dirty="0" smtClean="0"/>
              <a:t>Conclusion</a:t>
            </a:r>
          </a:p>
          <a:p>
            <a:pPr marL="0" indent="0" defTabSz="395288">
              <a:buNone/>
            </a:pPr>
            <a:r>
              <a:rPr lang="en-US" dirty="0" smtClean="0"/>
              <a:t>	Identify gaps or conflicts within the literature</a:t>
            </a:r>
          </a:p>
          <a:p>
            <a:pPr marL="0" indent="0" defTabSz="395288">
              <a:buNone/>
            </a:pPr>
            <a:r>
              <a:rPr lang="en-US" dirty="0" smtClean="0"/>
              <a:t>	Connect </a:t>
            </a:r>
            <a:r>
              <a:rPr lang="en-US" dirty="0"/>
              <a:t>those gaps/conflicts to your research question</a:t>
            </a:r>
          </a:p>
          <a:p>
            <a:pPr marL="0" indent="0" defTabSz="395288">
              <a:buNone/>
            </a:pPr>
            <a:r>
              <a:rPr lang="en-US" dirty="0" smtClean="0"/>
              <a:t>	Present </a:t>
            </a:r>
            <a:r>
              <a:rPr lang="en-US" dirty="0"/>
              <a:t>clear, explicit hypotheses (expectations) related to research question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1"/>
            <a:ext cx="9601200" cy="40836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Participants</a:t>
            </a:r>
          </a:p>
          <a:p>
            <a:pPr marL="0" indent="0">
              <a:buNone/>
            </a:pPr>
            <a:r>
              <a:rPr lang="en-US" dirty="0" smtClean="0"/>
              <a:t>	Number participants, recruitment strategy, demographic characteristics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Materials/Measures</a:t>
            </a:r>
          </a:p>
          <a:p>
            <a:pPr marL="0" indent="0">
              <a:buNone/>
            </a:pPr>
            <a:r>
              <a:rPr lang="en-US" dirty="0" smtClean="0"/>
              <a:t>	Describe surveys, scales, machines, etc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Procedures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Explain step-by-step procedure for 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1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836"/>
            <a:ext cx="9601200" cy="4447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Connect results to hypotheses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format provided by APA</a:t>
            </a:r>
          </a:p>
          <a:p>
            <a:pPr marL="0" indent="0">
              <a:buNone/>
            </a:pPr>
            <a:r>
              <a:rPr lang="en-US" dirty="0" smtClean="0"/>
              <a:t>	Example: </a:t>
            </a:r>
            <a:r>
              <a:rPr lang="en-US" i="1" dirty="0" smtClean="0"/>
              <a:t>t </a:t>
            </a:r>
            <a:r>
              <a:rPr lang="en-US" dirty="0" smtClean="0"/>
              <a:t>(132) = 4.79, </a:t>
            </a:r>
            <a:r>
              <a:rPr lang="en-US" i="1" dirty="0" smtClean="0"/>
              <a:t>p </a:t>
            </a:r>
            <a:r>
              <a:rPr lang="en-US" dirty="0" smtClean="0"/>
              <a:t>&lt; .001, </a:t>
            </a:r>
            <a:r>
              <a:rPr lang="el-GR" dirty="0" smtClean="0"/>
              <a:t>η</a:t>
            </a:r>
            <a:r>
              <a:rPr lang="en-US" baseline="30000" dirty="0" smtClean="0"/>
              <a:t>2</a:t>
            </a:r>
            <a:r>
              <a:rPr lang="en-US" dirty="0" smtClean="0"/>
              <a:t> = .15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7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836"/>
            <a:ext cx="9601200" cy="4447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Connect results to hypotheses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format provided by APA</a:t>
            </a:r>
          </a:p>
          <a:p>
            <a:pPr marL="0" indent="0">
              <a:buNone/>
            </a:pPr>
            <a:r>
              <a:rPr lang="en-US" dirty="0" smtClean="0"/>
              <a:t>	Example: </a:t>
            </a:r>
            <a:r>
              <a:rPr lang="en-US" i="1" dirty="0" smtClean="0"/>
              <a:t>t </a:t>
            </a:r>
            <a:r>
              <a:rPr lang="en-US" dirty="0" smtClean="0"/>
              <a:t>(132) = 4.79, </a:t>
            </a:r>
            <a:r>
              <a:rPr lang="en-US" i="1" dirty="0" smtClean="0"/>
              <a:t>p </a:t>
            </a:r>
            <a:r>
              <a:rPr lang="en-US" dirty="0" smtClean="0"/>
              <a:t>&lt; .001, </a:t>
            </a:r>
            <a:r>
              <a:rPr lang="el-GR" dirty="0" smtClean="0"/>
              <a:t>η</a:t>
            </a:r>
            <a:r>
              <a:rPr lang="en-US" baseline="30000" dirty="0" smtClean="0"/>
              <a:t>2</a:t>
            </a:r>
            <a:r>
              <a:rPr lang="en-US" dirty="0" smtClean="0"/>
              <a:t> = .15 [.08, .22]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 confidence intervals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https://owl.english.purdue.edu/owl/resource/670/04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270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Introduce interpretation of results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*Do not include numbers presented in results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Connect results to hypotheses or research questions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Consider limitations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Discuss future studies which build on work and/or address limitations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Connect to previous literature and Discuss </a:t>
            </a:r>
            <a:r>
              <a:rPr lang="en-US" dirty="0" smtClean="0"/>
              <a:t>implications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8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276</TotalTime>
  <Words>105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Writing in Psychology</vt:lpstr>
      <vt:lpstr>Manuscript Sections</vt:lpstr>
      <vt:lpstr>Title Page</vt:lpstr>
      <vt:lpstr>Abstract</vt:lpstr>
      <vt:lpstr>Literature Review</vt:lpstr>
      <vt:lpstr>Method</vt:lpstr>
      <vt:lpstr>Results</vt:lpstr>
      <vt:lpstr>Results</vt:lpstr>
      <vt:lpstr>Discussion</vt:lpstr>
      <vt:lpstr>References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in Psychology</dc:title>
  <dc:creator>Dr. D</dc:creator>
  <cp:lastModifiedBy>Dr. D</cp:lastModifiedBy>
  <cp:revision>19</cp:revision>
  <dcterms:created xsi:type="dcterms:W3CDTF">2017-11-16T03:50:00Z</dcterms:created>
  <dcterms:modified xsi:type="dcterms:W3CDTF">2017-11-16T21:31:10Z</dcterms:modified>
</cp:coreProperties>
</file>