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421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843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9264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5686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2107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8529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495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31372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ey" initials="D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3"/>
    <a:srgbClr val="6381BD"/>
    <a:srgbClr val="003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60"/>
  </p:normalViewPr>
  <p:slideViewPr>
    <p:cSldViewPr>
      <p:cViewPr>
        <p:scale>
          <a:sx n="20" d="100"/>
          <a:sy n="20" d="100"/>
        </p:scale>
        <p:origin x="894" y="-936"/>
      </p:cViewPr>
      <p:guideLst>
        <p:guide orient="horz" pos="10369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46414298696287"/>
          <c:y val="2.436222168520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 w="12700">
                <a:solidFill>
                  <a:srgbClr val="632523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3088024"/>
        <c:axId val="412095832"/>
      </c:barChart>
      <c:catAx>
        <c:axId val="413088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095832"/>
        <c:crosses val="autoZero"/>
        <c:auto val="1"/>
        <c:lblAlgn val="ctr"/>
        <c:lblOffset val="100"/>
        <c:noMultiLvlLbl val="0"/>
      </c:catAx>
      <c:valAx>
        <c:axId val="41209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rgbClr val="632523"/>
                    </a:solidFill>
                  </a:rPr>
                  <a:t>SWLS</a:t>
                </a:r>
                <a:r>
                  <a:rPr lang="en-US" sz="3600" baseline="0" dirty="0">
                    <a:solidFill>
                      <a:srgbClr val="632523"/>
                    </a:solidFill>
                  </a:rPr>
                  <a:t> (</a:t>
                </a:r>
                <a:r>
                  <a:rPr lang="en-US" sz="3600" i="1" baseline="0" dirty="0" err="1" smtClean="0">
                    <a:solidFill>
                      <a:srgbClr val="632523"/>
                    </a:solidFill>
                  </a:rPr>
                  <a:t>Mdn</a:t>
                </a:r>
                <a:r>
                  <a:rPr lang="en-US" sz="3600" i="0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80684625717167"/>
          <c:y val="1.633572734254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solidFill>
                <a:srgbClr val="63252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>
                <a:solidFill>
                  <a:srgbClr val="632523"/>
                </a:solidFill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819208"/>
        <c:axId val="413808776"/>
      </c:barChart>
      <c:catAx>
        <c:axId val="4128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808776"/>
        <c:crosses val="autoZero"/>
        <c:auto val="1"/>
        <c:lblAlgn val="ctr"/>
        <c:lblOffset val="100"/>
        <c:noMultiLvlLbl val="0"/>
      </c:catAx>
      <c:valAx>
        <c:axId val="41380877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aseline="0" dirty="0" smtClean="0">
                    <a:solidFill>
                      <a:srgbClr val="632523"/>
                    </a:solidFill>
                  </a:rPr>
                  <a:t>Beats per Minute 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(</a:t>
                </a:r>
                <a:r>
                  <a:rPr lang="en-US" sz="3600" i="1" baseline="0" dirty="0">
                    <a:solidFill>
                      <a:srgbClr val="632523"/>
                    </a:solidFill>
                  </a:rPr>
                  <a:t>M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i="1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1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3" y="18653761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8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8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16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3" y="1318266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7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918">
                <a:solidFill>
                  <a:schemeClr val="tx1">
                    <a:tint val="75000"/>
                  </a:schemeClr>
                </a:solidFill>
              </a:defRPr>
            </a:lvl1pPr>
            <a:lvl2pPr marL="2029206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2pPr>
            <a:lvl3pPr marL="4058413" indent="0">
              <a:buNone/>
              <a:defRPr sz="7117">
                <a:solidFill>
                  <a:schemeClr val="tx1">
                    <a:tint val="75000"/>
                  </a:schemeClr>
                </a:solidFill>
              </a:defRPr>
            </a:lvl3pPr>
            <a:lvl4pPr marL="608761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4pPr>
            <a:lvl5pPr marL="8116826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9" y="7368544"/>
            <a:ext cx="19392903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9" y="10439401"/>
            <a:ext cx="19392903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2"/>
            <a:ext cx="14439902" cy="5577841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3"/>
            <a:ext cx="24536400" cy="28094943"/>
          </a:xfrm>
        </p:spPr>
        <p:txBody>
          <a:bodyPr/>
          <a:lstStyle>
            <a:lvl1pPr>
              <a:defRPr sz="14235"/>
            </a:lvl1pPr>
            <a:lvl2pPr>
              <a:defRPr sz="12434"/>
            </a:lvl2pPr>
            <a:lvl3pPr>
              <a:defRPr sz="10633"/>
            </a:lvl3pPr>
            <a:lvl4pPr>
              <a:defRPr sz="8918"/>
            </a:lvl4pPr>
            <a:lvl5pPr>
              <a:defRPr sz="8918"/>
            </a:lvl5pPr>
            <a:lvl6pPr>
              <a:defRPr sz="8918"/>
            </a:lvl6pPr>
            <a:lvl7pPr>
              <a:defRPr sz="8918"/>
            </a:lvl7pPr>
            <a:lvl8pPr>
              <a:defRPr sz="8918"/>
            </a:lvl8pPr>
            <a:lvl9pPr>
              <a:defRPr sz="89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2" cy="22517103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235"/>
            </a:lvl1pPr>
            <a:lvl2pPr marL="2029206" indent="0">
              <a:buNone/>
              <a:defRPr sz="12434"/>
            </a:lvl2pPr>
            <a:lvl3pPr marL="4058413" indent="0">
              <a:buNone/>
              <a:defRPr sz="10633"/>
            </a:lvl3pPr>
            <a:lvl4pPr marL="6087619" indent="0">
              <a:buNone/>
              <a:defRPr sz="8918"/>
            </a:lvl4pPr>
            <a:lvl5pPr marL="8116826" indent="0">
              <a:buNone/>
              <a:defRPr sz="8918"/>
            </a:lvl5pPr>
            <a:lvl6pPr marL="10146032" indent="0">
              <a:buNone/>
              <a:defRPr sz="8918"/>
            </a:lvl6pPr>
            <a:lvl7pPr marL="12175239" indent="0">
              <a:buNone/>
              <a:defRPr sz="8918"/>
            </a:lvl7pPr>
            <a:lvl8pPr marL="14204445" indent="0">
              <a:buNone/>
              <a:defRPr sz="8918"/>
            </a:lvl8pPr>
            <a:lvl9pPr marL="16233651" indent="0">
              <a:buNone/>
              <a:defRPr sz="891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3" y="1318264"/>
            <a:ext cx="39502080" cy="5486400"/>
          </a:xfrm>
          <a:prstGeom prst="rect">
            <a:avLst/>
          </a:prstGeom>
        </p:spPr>
        <p:txBody>
          <a:bodyPr vert="horz" lIns="473284" tIns="236642" rIns="473284" bIns="236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680963"/>
            <a:ext cx="39502080" cy="21724623"/>
          </a:xfrm>
          <a:prstGeom prst="rect">
            <a:avLst/>
          </a:prstGeom>
        </p:spPr>
        <p:txBody>
          <a:bodyPr vert="horz" lIns="473284" tIns="236642" rIns="473284" bIns="236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6056-018D-448D-AF00-26970C6F665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8413" rtl="0" eaLnBrk="1" latinLnBrk="0" hangingPunct="1">
        <a:spcBef>
          <a:spcPct val="0"/>
        </a:spcBef>
        <a:buNone/>
        <a:defRPr sz="19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905" indent="-1521905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35" kern="1200">
          <a:solidFill>
            <a:schemeClr val="tx1"/>
          </a:solidFill>
          <a:latin typeface="+mn-lt"/>
          <a:ea typeface="+mn-ea"/>
          <a:cs typeface="+mn-cs"/>
        </a:defRPr>
      </a:lvl1pPr>
      <a:lvl2pPr marL="3297461" indent="-1268254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434" kern="1200">
          <a:solidFill>
            <a:schemeClr val="tx1"/>
          </a:solidFill>
          <a:latin typeface="+mn-lt"/>
          <a:ea typeface="+mn-ea"/>
          <a:cs typeface="+mn-cs"/>
        </a:defRPr>
      </a:lvl2pPr>
      <a:lvl3pPr marL="5073016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3pPr>
      <a:lvl4pPr marL="710222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8918" kern="1200">
          <a:solidFill>
            <a:schemeClr val="tx1"/>
          </a:solidFill>
          <a:latin typeface="+mn-lt"/>
          <a:ea typeface="+mn-ea"/>
          <a:cs typeface="+mn-cs"/>
        </a:defRPr>
      </a:lvl4pPr>
      <a:lvl5pPr marL="9131429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»"/>
        <a:defRPr sz="8918" kern="1200">
          <a:solidFill>
            <a:schemeClr val="tx1"/>
          </a:solidFill>
          <a:latin typeface="+mn-lt"/>
          <a:ea typeface="+mn-ea"/>
          <a:cs typeface="+mn-cs"/>
        </a:defRPr>
      </a:lvl5pPr>
      <a:lvl6pPr marL="1116063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6pPr>
      <a:lvl7pPr marL="1318984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7pPr>
      <a:lvl8pPr marL="15219048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8pPr>
      <a:lvl9pPr marL="1724825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920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8413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8761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1682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46032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7523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204445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33651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ey.rasco@wildcats.unh.edu" TargetMode="External"/><Relationship Id="rId2" Type="http://schemas.openxmlformats.org/officeDocument/2006/relationships/hyperlink" Target="mailto:faculty@wtam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167" y="0"/>
            <a:ext cx="43899368" cy="34364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75"/>
          </a:p>
        </p:txBody>
      </p:sp>
      <p:sp>
        <p:nvSpPr>
          <p:cNvPr id="8" name="TextBox 7"/>
          <p:cNvSpPr txBox="1"/>
          <p:nvPr/>
        </p:nvSpPr>
        <p:spPr>
          <a:xfrm>
            <a:off x="6264338" y="393942"/>
            <a:ext cx="31362525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West Texas A&amp;M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89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96" y="1724326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44800" y="4600515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1370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3700" y="1422600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5895" y="5962400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Introduce </a:t>
            </a:r>
            <a:r>
              <a:rPr lang="en-US" sz="3600" dirty="0"/>
              <a:t>topic and variables </a:t>
            </a:r>
            <a:r>
              <a:rPr lang="en-US" sz="3600" dirty="0" smtClean="0"/>
              <a:t>involved</a:t>
            </a:r>
            <a:r>
              <a:rPr lang="en-US" sz="3600" dirty="0"/>
              <a:t>.</a:t>
            </a:r>
            <a:r>
              <a:rPr lang="en-US" sz="3600" dirty="0" smtClean="0"/>
              <a:t> Summarize </a:t>
            </a:r>
            <a:r>
              <a:rPr lang="en-US" sz="3600" dirty="0"/>
              <a:t>study focus/findings.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96" y="9144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Theoretical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701" y="10464610"/>
            <a:ext cx="12801600" cy="618630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  <a:p>
            <a:pPr marL="1078135" lvl="1">
              <a:buClr>
                <a:srgbClr val="003872"/>
              </a:buClr>
            </a:pPr>
            <a:r>
              <a:rPr lang="en-US" sz="3600" dirty="0"/>
              <a:t> </a:t>
            </a:r>
            <a:endParaRPr lang="en-US" sz="3600" dirty="0" smtClean="0"/>
          </a:p>
          <a:p>
            <a:pPr marL="1078135" lvl="1">
              <a:buClr>
                <a:srgbClr val="003872"/>
              </a:buClr>
            </a:pPr>
            <a:endParaRPr lang="en-US" sz="3600" dirty="0"/>
          </a:p>
          <a:p>
            <a:pPr indent="-951071"/>
            <a:r>
              <a:rPr lang="en-US" sz="3600" dirty="0"/>
              <a:t>The current research [INSERT].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895" y="18312826"/>
            <a:ext cx="12801600" cy="123905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Participants 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Procedure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Measures</a:t>
            </a:r>
          </a:p>
          <a:p>
            <a:pPr>
              <a:spcAft>
                <a:spcPts val="515"/>
              </a:spcAft>
            </a:pPr>
            <a:r>
              <a:rPr lang="en-US" sz="3600" dirty="0" smtClean="0"/>
              <a:t>INSERT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86438" y="13373398"/>
            <a:ext cx="1051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1.</a:t>
            </a:r>
            <a:r>
              <a:rPr lang="en-US" sz="3600" dirty="0"/>
              <a:t>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6438" y="26773694"/>
            <a:ext cx="10518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2</a:t>
            </a:r>
            <a:r>
              <a:rPr lang="en-US" sz="3600" dirty="0"/>
              <a:t>.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13700" y="5962400"/>
            <a:ext cx="12545010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9"/>
              </a:spcAft>
            </a:pPr>
            <a:r>
              <a:rPr lang="en-US" sz="3600" dirty="0"/>
              <a:t>The results suggest [INSERT]. </a:t>
            </a:r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r>
              <a:rPr lang="en-US" sz="3600" dirty="0"/>
              <a:t>[IMPLICATIONS</a:t>
            </a:r>
            <a:r>
              <a:rPr lang="en-US" sz="3600" dirty="0" smtClean="0"/>
              <a:t>].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6457156" y="28949071"/>
            <a:ext cx="1097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0061" indent="-490061">
              <a:spcAft>
                <a:spcPts val="1029"/>
              </a:spcAft>
              <a:buClr>
                <a:srgbClr val="632523"/>
              </a:buClr>
              <a:buFont typeface="Wingdings" charset="2"/>
              <a:buChar char="Ø"/>
            </a:pPr>
            <a:r>
              <a:rPr lang="en-US" sz="3600" dirty="0"/>
              <a:t>Students who participated in </a:t>
            </a:r>
            <a:r>
              <a:rPr lang="en-US" sz="3600" dirty="0" smtClean="0"/>
              <a:t>experimental activity had </a:t>
            </a:r>
            <a:r>
              <a:rPr lang="en-US" sz="3600" dirty="0"/>
              <a:t>higher scores on the </a:t>
            </a:r>
            <a:r>
              <a:rPr lang="en-US" sz="3600" dirty="0" smtClean="0"/>
              <a:t>outcome than students in the control group.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313700" y="15444903"/>
            <a:ext cx="125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[INSERT]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13700" y="24357469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86205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Last, </a:t>
            </a:r>
            <a:r>
              <a:rPr lang="en-US" sz="3600" dirty="0"/>
              <a:t>PhD</a:t>
            </a:r>
          </a:p>
          <a:p>
            <a:pPr algn="ctr"/>
            <a:r>
              <a:rPr lang="en-US" sz="3600" dirty="0"/>
              <a:t>Assistant Professor </a:t>
            </a:r>
            <a:r>
              <a:rPr lang="en-US" sz="3600" dirty="0" smtClean="0"/>
              <a:t>of Discipline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2"/>
              </a:rPr>
              <a:t>faculty@wtamu.edu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0313700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</a:t>
            </a:r>
            <a:endParaRPr lang="en-US" sz="3600" dirty="0"/>
          </a:p>
          <a:p>
            <a:pPr algn="ctr"/>
            <a:r>
              <a:rPr lang="en-US" sz="3600" dirty="0" smtClean="0"/>
              <a:t>Research Assistant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3"/>
              </a:rPr>
              <a:t>student@buffs.wtamu.edu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457156" y="15059218"/>
            <a:ext cx="10976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A </a:t>
            </a:r>
            <a:r>
              <a:rPr lang="el-GR" sz="3600" dirty="0"/>
              <a:t>χ</a:t>
            </a:r>
            <a:r>
              <a:rPr lang="en-US" sz="3600" baseline="30000" dirty="0"/>
              <a:t>2</a:t>
            </a:r>
            <a:r>
              <a:rPr lang="en-US" sz="3600" i="1" dirty="0"/>
              <a:t> </a:t>
            </a:r>
            <a:r>
              <a:rPr lang="en-US" sz="3600" dirty="0"/>
              <a:t>test was completed to compare retention between the two conditions following the intervention.</a:t>
            </a:r>
          </a:p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Retention was higher among individuals </a:t>
            </a:r>
            <a:r>
              <a:rPr lang="en-US" sz="3600" dirty="0" smtClean="0"/>
              <a:t>in the first condition compared to the second condition.</a:t>
            </a:r>
            <a:endParaRPr lang="en-US" sz="3600" dirty="0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6508841" y="79461"/>
            <a:ext cx="3431305" cy="3225638"/>
            <a:chOff x="8647431" y="9877276"/>
            <a:chExt cx="8336875" cy="7837176"/>
          </a:xfrm>
        </p:grpSpPr>
        <p:sp>
          <p:nvSpPr>
            <p:cNvPr id="22" name="Rectangle 21"/>
            <p:cNvSpPr/>
            <p:nvPr/>
          </p:nvSpPr>
          <p:spPr>
            <a:xfrm>
              <a:off x="8701068" y="9917774"/>
              <a:ext cx="8229600" cy="77966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431" y="9877276"/>
              <a:ext cx="8336875" cy="777240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2864346" y="20979827"/>
            <a:ext cx="8624697" cy="7056568"/>
            <a:chOff x="4562472" y="21031200"/>
            <a:chExt cx="10058403" cy="8229600"/>
          </a:xfrm>
        </p:grpSpPr>
        <p:grpSp>
          <p:nvGrpSpPr>
            <p:cNvPr id="38" name="Group 37"/>
            <p:cNvGrpSpPr/>
            <p:nvPr/>
          </p:nvGrpSpPr>
          <p:grpSpPr>
            <a:xfrm>
              <a:off x="4562475" y="21031200"/>
              <a:ext cx="10058400" cy="914400"/>
              <a:chOff x="4562475" y="21031200"/>
              <a:chExt cx="10058400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Informed Consent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62473" y="22860000"/>
              <a:ext cx="10058400" cy="914400"/>
              <a:chOff x="4562475" y="21031200"/>
              <a:chExt cx="100584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Pre-Intervention </a:t>
                </a:r>
                <a:r>
                  <a:rPr lang="en-US" sz="3001" dirty="0" smtClean="0">
                    <a:solidFill>
                      <a:schemeClr val="bg1"/>
                    </a:solidFill>
                  </a:rPr>
                  <a:t>Procedures</a:t>
                </a:r>
                <a:endParaRPr lang="en-US" sz="300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Down Arrow 41"/>
            <p:cNvSpPr/>
            <p:nvPr/>
          </p:nvSpPr>
          <p:spPr>
            <a:xfrm>
              <a:off x="9134472" y="220090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62472" y="24688800"/>
              <a:ext cx="4886327" cy="914400"/>
              <a:chOff x="4562475" y="21031200"/>
              <a:chExt cx="10058400" cy="914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1</a:t>
                </a:r>
                <a:endParaRPr lang="en-US" sz="300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737977" y="24706782"/>
              <a:ext cx="4882896" cy="914400"/>
              <a:chOff x="4562475" y="21031200"/>
              <a:chExt cx="10058400" cy="914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2</a:t>
                </a:r>
                <a:endParaRPr lang="en-US" sz="3001" dirty="0"/>
              </a:p>
            </p:txBody>
          </p:sp>
        </p:grpSp>
        <p:sp>
          <p:nvSpPr>
            <p:cNvPr id="49" name="Down Arrow 48"/>
            <p:cNvSpPr/>
            <p:nvPr/>
          </p:nvSpPr>
          <p:spPr>
            <a:xfrm rot="1735047">
              <a:off x="6524682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0" name="Down Arrow 49"/>
            <p:cNvSpPr/>
            <p:nvPr/>
          </p:nvSpPr>
          <p:spPr>
            <a:xfrm rot="19860000">
              <a:off x="11744088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50226" y="23976874"/>
              <a:ext cx="4882896" cy="64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1" dirty="0"/>
                <a:t>Random Assignment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62473" y="26517600"/>
              <a:ext cx="10058400" cy="914400"/>
              <a:chOff x="4562475" y="21031200"/>
              <a:chExt cx="10058400" cy="9144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Post-Intervention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57" name="Down Arrow 56"/>
            <p:cNvSpPr/>
            <p:nvPr/>
          </p:nvSpPr>
          <p:spPr>
            <a:xfrm>
              <a:off x="9134472" y="256666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62473" y="28346400"/>
              <a:ext cx="10058400" cy="914400"/>
              <a:chOff x="4562475" y="21031200"/>
              <a:chExt cx="10058400" cy="914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Follow-Up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61" name="Down Arrow 60"/>
            <p:cNvSpPr/>
            <p:nvPr/>
          </p:nvSpPr>
          <p:spPr>
            <a:xfrm>
              <a:off x="9134472" y="274954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</p:grp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45943"/>
              </p:ext>
            </p:extLst>
          </p:nvPr>
        </p:nvGraphicFramePr>
        <p:xfrm>
          <a:off x="16110047" y="19895444"/>
          <a:ext cx="11671106" cy="670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030339"/>
              </p:ext>
            </p:extLst>
          </p:nvPr>
        </p:nvGraphicFramePr>
        <p:xfrm>
          <a:off x="16110046" y="5968406"/>
          <a:ext cx="11671107" cy="711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0313700" y="28370495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 smtClean="0"/>
              <a:t>Acknowledgements</a:t>
            </a:r>
            <a:endParaRPr lang="en-US" sz="4200" dirty="0"/>
          </a:p>
        </p:txBody>
      </p:sp>
      <p:sp>
        <p:nvSpPr>
          <p:cNvPr id="70" name="TextBox 69"/>
          <p:cNvSpPr txBox="1"/>
          <p:nvPr/>
        </p:nvSpPr>
        <p:spPr>
          <a:xfrm>
            <a:off x="30313699" y="29497062"/>
            <a:ext cx="12801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research was supported by the </a:t>
            </a:r>
            <a:r>
              <a:rPr lang="en-US" sz="3600" dirty="0" err="1" smtClean="0"/>
              <a:t>Killgore</a:t>
            </a:r>
            <a:r>
              <a:rPr lang="en-US" sz="3600" dirty="0" smtClean="0"/>
              <a:t> Faculty Research Grant provided by West Texas A&amp;M University.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48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216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Danney</dc:creator>
  <cp:lastModifiedBy>Dr. D</cp:lastModifiedBy>
  <cp:revision>108</cp:revision>
  <dcterms:created xsi:type="dcterms:W3CDTF">2015-03-19T19:15:16Z</dcterms:created>
  <dcterms:modified xsi:type="dcterms:W3CDTF">2017-12-14T23:52:47Z</dcterms:modified>
</cp:coreProperties>
</file>