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187350" cy="32918400"/>
  <p:notesSz cx="6858000" cy="9144000"/>
  <p:defaultTextStyle>
    <a:defPPr>
      <a:defRPr lang="en-US"/>
    </a:defPPr>
    <a:lvl1pPr marL="0" algn="l" defTabSz="4732843" rtl="0" eaLnBrk="1" latinLnBrk="0" hangingPunct="1">
      <a:defRPr sz="9300" kern="1200">
        <a:solidFill>
          <a:schemeClr val="tx1"/>
        </a:solidFill>
        <a:latin typeface="+mn-lt"/>
        <a:ea typeface="+mn-ea"/>
        <a:cs typeface="+mn-cs"/>
      </a:defRPr>
    </a:lvl1pPr>
    <a:lvl2pPr marL="2366421" algn="l" defTabSz="4732843" rtl="0" eaLnBrk="1" latinLnBrk="0" hangingPunct="1">
      <a:defRPr sz="9300" kern="1200">
        <a:solidFill>
          <a:schemeClr val="tx1"/>
        </a:solidFill>
        <a:latin typeface="+mn-lt"/>
        <a:ea typeface="+mn-ea"/>
        <a:cs typeface="+mn-cs"/>
      </a:defRPr>
    </a:lvl2pPr>
    <a:lvl3pPr marL="4732843" algn="l" defTabSz="4732843" rtl="0" eaLnBrk="1" latinLnBrk="0" hangingPunct="1">
      <a:defRPr sz="9300" kern="1200">
        <a:solidFill>
          <a:schemeClr val="tx1"/>
        </a:solidFill>
        <a:latin typeface="+mn-lt"/>
        <a:ea typeface="+mn-ea"/>
        <a:cs typeface="+mn-cs"/>
      </a:defRPr>
    </a:lvl3pPr>
    <a:lvl4pPr marL="7099264" algn="l" defTabSz="4732843" rtl="0" eaLnBrk="1" latinLnBrk="0" hangingPunct="1">
      <a:defRPr sz="9300" kern="1200">
        <a:solidFill>
          <a:schemeClr val="tx1"/>
        </a:solidFill>
        <a:latin typeface="+mn-lt"/>
        <a:ea typeface="+mn-ea"/>
        <a:cs typeface="+mn-cs"/>
      </a:defRPr>
    </a:lvl4pPr>
    <a:lvl5pPr marL="9465686" algn="l" defTabSz="4732843" rtl="0" eaLnBrk="1" latinLnBrk="0" hangingPunct="1">
      <a:defRPr sz="9300" kern="1200">
        <a:solidFill>
          <a:schemeClr val="tx1"/>
        </a:solidFill>
        <a:latin typeface="+mn-lt"/>
        <a:ea typeface="+mn-ea"/>
        <a:cs typeface="+mn-cs"/>
      </a:defRPr>
    </a:lvl5pPr>
    <a:lvl6pPr marL="11832107" algn="l" defTabSz="4732843" rtl="0" eaLnBrk="1" latinLnBrk="0" hangingPunct="1">
      <a:defRPr sz="9300" kern="1200">
        <a:solidFill>
          <a:schemeClr val="tx1"/>
        </a:solidFill>
        <a:latin typeface="+mn-lt"/>
        <a:ea typeface="+mn-ea"/>
        <a:cs typeface="+mn-cs"/>
      </a:defRPr>
    </a:lvl6pPr>
    <a:lvl7pPr marL="14198529" algn="l" defTabSz="4732843" rtl="0" eaLnBrk="1" latinLnBrk="0" hangingPunct="1">
      <a:defRPr sz="9300" kern="1200">
        <a:solidFill>
          <a:schemeClr val="tx1"/>
        </a:solidFill>
        <a:latin typeface="+mn-lt"/>
        <a:ea typeface="+mn-ea"/>
        <a:cs typeface="+mn-cs"/>
      </a:defRPr>
    </a:lvl7pPr>
    <a:lvl8pPr marL="16564950" algn="l" defTabSz="4732843" rtl="0" eaLnBrk="1" latinLnBrk="0" hangingPunct="1">
      <a:defRPr sz="9300" kern="1200">
        <a:solidFill>
          <a:schemeClr val="tx1"/>
        </a:solidFill>
        <a:latin typeface="+mn-lt"/>
        <a:ea typeface="+mn-ea"/>
        <a:cs typeface="+mn-cs"/>
      </a:defRPr>
    </a:lvl8pPr>
    <a:lvl9pPr marL="18931372" algn="l" defTabSz="4732843" rtl="0" eaLnBrk="1" latinLnBrk="0" hangingPunct="1">
      <a:defRPr sz="9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ney" initials="DR" lastIdx="4" clrIdx="0"/>
  <p:cmAuthor id="1" name="Danney" initials="D" lastIdx="1" clrIdx="1">
    <p:extLst>
      <p:ext uri="{19B8F6BF-5375-455C-9EA6-DF929625EA0E}">
        <p15:presenceInfo xmlns:p15="http://schemas.microsoft.com/office/powerpoint/2012/main" userId="Danney" providerId="None"/>
      </p:ext>
    </p:extLst>
  </p:cmAuthor>
  <p:cmAuthor id="2" name="WTAMU" initials="W" lastIdx="5" clrIdx="2">
    <p:extLst>
      <p:ext uri="{19B8F6BF-5375-455C-9EA6-DF929625EA0E}">
        <p15:presenceInfo xmlns:p15="http://schemas.microsoft.com/office/powerpoint/2012/main" userId="WTAM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2523"/>
    <a:srgbClr val="0038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0791" autoAdjust="0"/>
    <p:restoredTop sz="94434" autoAdjust="0"/>
  </p:normalViewPr>
  <p:slideViewPr>
    <p:cSldViewPr>
      <p:cViewPr>
        <p:scale>
          <a:sx n="30" d="100"/>
          <a:sy n="30" d="100"/>
        </p:scale>
        <p:origin x="-2964" y="16"/>
      </p:cViewPr>
      <p:guideLst>
        <p:guide orient="horz" pos="10369"/>
        <p:guide pos="16122"/>
      </p:guideLst>
    </p:cSldViewPr>
  </p:slideViewPr>
  <p:notesTextViewPr>
    <p:cViewPr>
      <p:scale>
        <a:sx n="1" d="1"/>
        <a:sy n="1" d="1"/>
      </p:scale>
      <p:origin x="0" y="0"/>
    </p:cViewPr>
  </p:notesTextViewPr>
  <p:gridSpacing cx="914400" cy="9144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600" b="0" i="0" u="none" strike="noStrike" kern="1200" spc="0" baseline="0">
                <a:solidFill>
                  <a:schemeClr val="tx1">
                    <a:lumMod val="65000"/>
                    <a:lumOff val="35000"/>
                  </a:schemeClr>
                </a:solidFill>
                <a:latin typeface="+mn-lt"/>
                <a:ea typeface="+mn-ea"/>
                <a:cs typeface="+mn-cs"/>
              </a:defRPr>
            </a:pPr>
            <a:r>
              <a:rPr lang="en-US" sz="4600"/>
              <a:t>Exam Performance: All Questions</a:t>
            </a:r>
          </a:p>
        </c:rich>
      </c:tx>
      <c:layout>
        <c:manualLayout>
          <c:xMode val="edge"/>
          <c:yMode val="edge"/>
          <c:x val="0.21448030021528208"/>
          <c:y val="2.5833173695726852E-2"/>
        </c:manualLayout>
      </c:layout>
      <c:overlay val="0"/>
      <c:spPr>
        <a:noFill/>
        <a:ln>
          <a:noFill/>
        </a:ln>
        <a:effectLst/>
      </c:spPr>
      <c:txPr>
        <a:bodyPr rot="0" spcFirstLastPara="1" vertOverflow="ellipsis" vert="horz" wrap="square" anchor="ctr" anchorCtr="1"/>
        <a:lstStyle/>
        <a:p>
          <a:pPr>
            <a:defRPr sz="4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26942699578283"/>
          <c:y val="0.19949074074074077"/>
          <c:w val="0.74837255595859509"/>
          <c:h val="0.59681522508356644"/>
        </c:manualLayout>
      </c:layout>
      <c:barChart>
        <c:barDir val="col"/>
        <c:grouping val="clustered"/>
        <c:varyColors val="0"/>
        <c:ser>
          <c:idx val="0"/>
          <c:order val="0"/>
          <c:tx>
            <c:strRef>
              <c:f>Sheet1!$B$1</c:f>
              <c:strCache>
                <c:ptCount val="1"/>
                <c:pt idx="0">
                  <c:v>Overall</c:v>
                </c:pt>
              </c:strCache>
            </c:strRef>
          </c:tx>
          <c:spPr>
            <a:solidFill>
              <a:srgbClr val="632523"/>
            </a:solidFill>
            <a:ln>
              <a:noFill/>
            </a:ln>
            <a:effectLst/>
          </c:spPr>
          <c:invertIfNegative val="0"/>
          <c:dPt>
            <c:idx val="0"/>
            <c:invertIfNegative val="0"/>
            <c:bubble3D val="0"/>
            <c:spPr>
              <a:gradFill flip="none" rotWithShape="1">
                <a:gsLst>
                  <a:gs pos="0">
                    <a:srgbClr val="632523">
                      <a:tint val="66000"/>
                      <a:satMod val="160000"/>
                    </a:srgbClr>
                  </a:gs>
                  <a:gs pos="50000">
                    <a:srgbClr val="632523">
                      <a:tint val="44500"/>
                      <a:satMod val="160000"/>
                    </a:srgbClr>
                  </a:gs>
                  <a:gs pos="100000">
                    <a:srgbClr val="632523">
                      <a:tint val="23500"/>
                      <a:satMod val="160000"/>
                    </a:srgbClr>
                  </a:gs>
                </a:gsLst>
                <a:lin ang="5400000" scaled="1"/>
                <a:tileRect/>
              </a:gradFill>
              <a:ln>
                <a:noFill/>
              </a:ln>
              <a:effectLst/>
            </c:spPr>
            <c:extLst xmlns:c16r2="http://schemas.microsoft.com/office/drawing/2015/06/chart">
              <c:ext xmlns:c16="http://schemas.microsoft.com/office/drawing/2014/chart" uri="{C3380CC4-5D6E-409C-BE32-E72D297353CC}">
                <c16:uniqueId val="{00000002-04C8-40DB-BFA4-8898165290E1}"/>
              </c:ext>
            </c:extLst>
          </c:dPt>
          <c:cat>
            <c:strRef>
              <c:f>Sheet1!$A$2:$A$3</c:f>
              <c:strCache>
                <c:ptCount val="2"/>
                <c:pt idx="0">
                  <c:v>Factual</c:v>
                </c:pt>
                <c:pt idx="1">
                  <c:v>Application</c:v>
                </c:pt>
              </c:strCache>
            </c:strRef>
          </c:cat>
          <c:val>
            <c:numRef>
              <c:f>Sheet1!$B$2:$B$3</c:f>
              <c:numCache>
                <c:formatCode>0</c:formatCode>
                <c:ptCount val="2"/>
                <c:pt idx="0">
                  <c:v>79.63</c:v>
                </c:pt>
                <c:pt idx="1">
                  <c:v>87.64</c:v>
                </c:pt>
              </c:numCache>
            </c:numRef>
          </c:val>
          <c:extLst xmlns:c16r2="http://schemas.microsoft.com/office/drawing/2015/06/chart">
            <c:ext xmlns:c16="http://schemas.microsoft.com/office/drawing/2014/chart" uri="{C3380CC4-5D6E-409C-BE32-E72D297353CC}">
              <c16:uniqueId val="{00000000-04C8-40DB-BFA4-8898165290E1}"/>
            </c:ext>
          </c:extLst>
        </c:ser>
        <c:dLbls>
          <c:showLegendKey val="0"/>
          <c:showVal val="0"/>
          <c:showCatName val="0"/>
          <c:showSerName val="0"/>
          <c:showPercent val="0"/>
          <c:showBubbleSize val="0"/>
        </c:dLbls>
        <c:gapWidth val="219"/>
        <c:overlap val="-27"/>
        <c:axId val="285733528"/>
        <c:axId val="285732744"/>
      </c:barChart>
      <c:catAx>
        <c:axId val="285733528"/>
        <c:scaling>
          <c:orientation val="minMax"/>
        </c:scaling>
        <c:delete val="0"/>
        <c:axPos val="b"/>
        <c:title>
          <c:tx>
            <c:rich>
              <a:bodyPr rot="0" spcFirstLastPara="1" vertOverflow="ellipsis" vert="horz" wrap="square" anchor="ctr" anchorCtr="1"/>
              <a:lstStyle/>
              <a:p>
                <a:pPr>
                  <a:defRPr sz="4600" b="0" i="0" u="none" strike="noStrike" kern="1200" baseline="0">
                    <a:solidFill>
                      <a:schemeClr val="tx1">
                        <a:lumMod val="65000"/>
                        <a:lumOff val="35000"/>
                      </a:schemeClr>
                    </a:solidFill>
                    <a:latin typeface="+mn-lt"/>
                    <a:ea typeface="+mn-ea"/>
                    <a:cs typeface="+mn-cs"/>
                  </a:defRPr>
                </a:pPr>
                <a:r>
                  <a:rPr lang="en-US" sz="4600" dirty="0"/>
                  <a:t>Quiz Question Type</a:t>
                </a:r>
              </a:p>
            </c:rich>
          </c:tx>
          <c:layout>
            <c:manualLayout>
              <c:xMode val="edge"/>
              <c:yMode val="edge"/>
              <c:x val="0.32747508036214573"/>
              <c:y val="0.89795130608290474"/>
            </c:manualLayout>
          </c:layout>
          <c:overlay val="0"/>
          <c:spPr>
            <a:noFill/>
            <a:ln>
              <a:noFill/>
            </a:ln>
            <a:effectLst/>
          </c:spPr>
          <c:txPr>
            <a:bodyPr rot="0" spcFirstLastPara="1" vertOverflow="ellipsis" vert="horz" wrap="square" anchor="ctr" anchorCtr="1"/>
            <a:lstStyle/>
            <a:p>
              <a:pPr>
                <a:defRPr sz="4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crossAx val="285732744"/>
        <c:crosses val="autoZero"/>
        <c:auto val="1"/>
        <c:lblAlgn val="ctr"/>
        <c:lblOffset val="100"/>
        <c:noMultiLvlLbl val="0"/>
      </c:catAx>
      <c:valAx>
        <c:axId val="285732744"/>
        <c:scaling>
          <c:orientation val="minMax"/>
          <c:max val="100"/>
          <c:min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r>
                  <a:rPr lang="en-US" dirty="0"/>
                  <a:t>Percent Correct</a:t>
                </a:r>
              </a:p>
            </c:rich>
          </c:tx>
          <c:layout>
            <c:manualLayout>
              <c:xMode val="edge"/>
              <c:yMode val="edge"/>
              <c:x val="5.5769264796956569E-2"/>
              <c:y val="0.31879931141849011"/>
            </c:manualLayout>
          </c:layout>
          <c:overlay val="0"/>
          <c:spPr>
            <a:noFill/>
            <a:ln>
              <a:noFill/>
            </a:ln>
            <a:effectLst/>
          </c:spPr>
          <c:txPr>
            <a:bodyPr rot="-54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crossAx val="285733528"/>
        <c:crosses val="autoZero"/>
        <c:crossBetween val="between"/>
      </c:valAx>
      <c:spPr>
        <a:noFill/>
        <a:ln>
          <a:noFill/>
        </a:ln>
        <a:effectLst/>
      </c:spPr>
    </c:plotArea>
    <c:plotVisOnly val="1"/>
    <c:dispBlanksAs val="gap"/>
    <c:showDLblsOverMax val="0"/>
  </c:chart>
  <c:spPr>
    <a:noFill/>
    <a:ln>
      <a:solidFill>
        <a:schemeClr val="accent2">
          <a:lumMod val="50000"/>
        </a:schemeClr>
      </a:solidFill>
    </a:ln>
    <a:effectLst/>
  </c:spPr>
  <c:txPr>
    <a:bodyPr/>
    <a:lstStyle/>
    <a:p>
      <a:pPr>
        <a:defRPr sz="3500">
          <a:latin typeface="+mn-lt"/>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600" b="0" i="0" u="none" strike="noStrike" kern="1200" spc="0" baseline="0">
                <a:solidFill>
                  <a:schemeClr val="tx1">
                    <a:lumMod val="65000"/>
                    <a:lumOff val="35000"/>
                  </a:schemeClr>
                </a:solidFill>
                <a:latin typeface="+mn-lt"/>
                <a:ea typeface="+mn-ea"/>
                <a:cs typeface="+mn-cs"/>
              </a:defRPr>
            </a:pPr>
            <a:r>
              <a:rPr lang="en-US" sz="4600"/>
              <a:t>Exam Performance: Application Questions</a:t>
            </a:r>
          </a:p>
        </c:rich>
      </c:tx>
      <c:layout>
        <c:manualLayout>
          <c:xMode val="edge"/>
          <c:yMode val="edge"/>
          <c:x val="0.13048453213011296"/>
          <c:y val="5.7743739362995379E-2"/>
        </c:manualLayout>
      </c:layout>
      <c:overlay val="0"/>
      <c:spPr>
        <a:noFill/>
        <a:ln>
          <a:noFill/>
        </a:ln>
        <a:effectLst/>
      </c:spPr>
      <c:txPr>
        <a:bodyPr rot="0" spcFirstLastPara="1" vertOverflow="ellipsis" vert="horz" wrap="square" anchor="ctr" anchorCtr="1"/>
        <a:lstStyle/>
        <a:p>
          <a:pPr>
            <a:defRPr sz="4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216845085375565"/>
          <c:y val="0.236320142011789"/>
          <c:w val="0.74165177386534553"/>
          <c:h val="0.56826779311229425"/>
        </c:manualLayout>
      </c:layout>
      <c:barChart>
        <c:barDir val="col"/>
        <c:grouping val="clustered"/>
        <c:varyColors val="0"/>
        <c:ser>
          <c:idx val="0"/>
          <c:order val="0"/>
          <c:tx>
            <c:strRef>
              <c:f>Sheet1!$E$1</c:f>
              <c:strCache>
                <c:ptCount val="1"/>
                <c:pt idx="0">
                  <c:v>Application</c:v>
                </c:pt>
              </c:strCache>
            </c:strRef>
          </c:tx>
          <c:spPr>
            <a:solidFill>
              <a:srgbClr val="632523"/>
            </a:solidFill>
            <a:ln>
              <a:noFill/>
            </a:ln>
            <a:effectLst/>
          </c:spPr>
          <c:invertIfNegative val="0"/>
          <c:dPt>
            <c:idx val="0"/>
            <c:invertIfNegative val="0"/>
            <c:bubble3D val="0"/>
            <c:spPr>
              <a:gradFill flip="none" rotWithShape="1">
                <a:gsLst>
                  <a:gs pos="0">
                    <a:srgbClr val="632523">
                      <a:tint val="66000"/>
                      <a:satMod val="160000"/>
                    </a:srgbClr>
                  </a:gs>
                  <a:gs pos="50000">
                    <a:srgbClr val="632523">
                      <a:tint val="44500"/>
                      <a:satMod val="160000"/>
                    </a:srgbClr>
                  </a:gs>
                  <a:gs pos="100000">
                    <a:srgbClr val="632523">
                      <a:tint val="23500"/>
                      <a:satMod val="160000"/>
                    </a:srgbClr>
                  </a:gs>
                </a:gsLst>
                <a:lin ang="5400000" scaled="1"/>
                <a:tileRect/>
              </a:gradFill>
              <a:ln>
                <a:noFill/>
              </a:ln>
              <a:effectLst/>
            </c:spPr>
            <c:extLst xmlns:c16r2="http://schemas.microsoft.com/office/drawing/2015/06/chart">
              <c:ext xmlns:c16="http://schemas.microsoft.com/office/drawing/2014/chart" uri="{C3380CC4-5D6E-409C-BE32-E72D297353CC}">
                <c16:uniqueId val="{00000003-5125-4DFF-9881-F8A7F4F0B81A}"/>
              </c:ext>
            </c:extLst>
          </c:dPt>
          <c:dPt>
            <c:idx val="1"/>
            <c:invertIfNegative val="0"/>
            <c:bubble3D val="0"/>
            <c:extLst xmlns:c16r2="http://schemas.microsoft.com/office/drawing/2015/06/chart">
              <c:ext xmlns:c16="http://schemas.microsoft.com/office/drawing/2014/chart" uri="{C3380CC4-5D6E-409C-BE32-E72D297353CC}">
                <c16:uniqueId val="{00000001-5125-4DFF-9881-F8A7F4F0B81A}"/>
              </c:ext>
            </c:extLst>
          </c:dPt>
          <c:cat>
            <c:strRef>
              <c:f>Sheet1!$D$2:$D$3</c:f>
              <c:strCache>
                <c:ptCount val="2"/>
                <c:pt idx="0">
                  <c:v>Factual</c:v>
                </c:pt>
                <c:pt idx="1">
                  <c:v>Application</c:v>
                </c:pt>
              </c:strCache>
            </c:strRef>
          </c:cat>
          <c:val>
            <c:numRef>
              <c:f>Sheet1!$E$2:$E$3</c:f>
              <c:numCache>
                <c:formatCode>0</c:formatCode>
                <c:ptCount val="2"/>
                <c:pt idx="0">
                  <c:v>79.44</c:v>
                </c:pt>
                <c:pt idx="1">
                  <c:v>90.83</c:v>
                </c:pt>
              </c:numCache>
            </c:numRef>
          </c:val>
          <c:extLst xmlns:c16r2="http://schemas.microsoft.com/office/drawing/2015/06/chart">
            <c:ext xmlns:c16="http://schemas.microsoft.com/office/drawing/2014/chart" uri="{C3380CC4-5D6E-409C-BE32-E72D297353CC}">
              <c16:uniqueId val="{00000002-5125-4DFF-9881-F8A7F4F0B81A}"/>
            </c:ext>
          </c:extLst>
        </c:ser>
        <c:dLbls>
          <c:showLegendKey val="0"/>
          <c:showVal val="0"/>
          <c:showCatName val="0"/>
          <c:showSerName val="0"/>
          <c:showPercent val="0"/>
          <c:showBubbleSize val="0"/>
        </c:dLbls>
        <c:gapWidth val="219"/>
        <c:overlap val="-27"/>
        <c:axId val="285733136"/>
        <c:axId val="285733920"/>
      </c:barChart>
      <c:catAx>
        <c:axId val="285733136"/>
        <c:scaling>
          <c:orientation val="minMax"/>
        </c:scaling>
        <c:delete val="0"/>
        <c:axPos val="b"/>
        <c:title>
          <c:tx>
            <c:rich>
              <a:bodyPr rot="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r>
                  <a:rPr lang="en-US" sz="4600" dirty="0"/>
                  <a:t>Quiz Question Type</a:t>
                </a:r>
              </a:p>
            </c:rich>
          </c:tx>
          <c:layout>
            <c:manualLayout>
              <c:xMode val="edge"/>
              <c:yMode val="edge"/>
              <c:x val="0.32827051815152319"/>
              <c:y val="0.90099222074811769"/>
            </c:manualLayout>
          </c:layout>
          <c:overlay val="0"/>
          <c:spPr>
            <a:noFill/>
            <a:ln>
              <a:noFill/>
            </a:ln>
            <a:effectLst/>
          </c:spPr>
          <c:txPr>
            <a:bodyPr rot="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crossAx val="285733920"/>
        <c:crosses val="autoZero"/>
        <c:auto val="1"/>
        <c:lblAlgn val="ctr"/>
        <c:lblOffset val="100"/>
        <c:noMultiLvlLbl val="0"/>
      </c:catAx>
      <c:valAx>
        <c:axId val="285733920"/>
        <c:scaling>
          <c:orientation val="minMax"/>
          <c:max val="100"/>
          <c:min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r>
                  <a:rPr lang="en-US" dirty="0"/>
                  <a:t>Percent Correct</a:t>
                </a:r>
              </a:p>
            </c:rich>
          </c:tx>
          <c:layout>
            <c:manualLayout>
              <c:xMode val="edge"/>
              <c:yMode val="edge"/>
              <c:x val="7.5842696629213488E-2"/>
              <c:y val="0.33476615819630862"/>
            </c:manualLayout>
          </c:layout>
          <c:overlay val="0"/>
          <c:spPr>
            <a:noFill/>
            <a:ln>
              <a:noFill/>
            </a:ln>
            <a:effectLst/>
          </c:spPr>
          <c:txPr>
            <a:bodyPr rot="-54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3500" b="0" i="0" u="none" strike="noStrike" kern="1200" baseline="0">
                <a:solidFill>
                  <a:schemeClr val="tx1">
                    <a:lumMod val="65000"/>
                    <a:lumOff val="35000"/>
                  </a:schemeClr>
                </a:solidFill>
                <a:latin typeface="+mn-lt"/>
                <a:ea typeface="+mn-ea"/>
                <a:cs typeface="+mn-cs"/>
              </a:defRPr>
            </a:pPr>
            <a:endParaRPr lang="en-US"/>
          </a:p>
        </c:txPr>
        <c:crossAx val="285733136"/>
        <c:crosses val="autoZero"/>
        <c:crossBetween val="between"/>
      </c:valAx>
      <c:spPr>
        <a:noFill/>
        <a:ln>
          <a:noFill/>
        </a:ln>
        <a:effectLst/>
      </c:spPr>
    </c:plotArea>
    <c:plotVisOnly val="1"/>
    <c:dispBlanksAs val="gap"/>
    <c:showDLblsOverMax val="0"/>
  </c:chart>
  <c:spPr>
    <a:noFill/>
    <a:ln>
      <a:solidFill>
        <a:srgbClr val="632523"/>
      </a:solidFill>
    </a:ln>
    <a:effectLst/>
  </c:spPr>
  <c:txPr>
    <a:bodyPr/>
    <a:lstStyle/>
    <a:p>
      <a:pPr>
        <a:defRPr sz="35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8-09-21T11:04:45.483" idx="1">
    <p:pos x="13467" y="329"/>
    <p:text>Title
	12 words or fewer
	http://blog.apastyle.org/apastyle/2010/07/five-steps-to-a-great-title.html</p:text>
    <p:extLst>
      <p:ext uri="{C676402C-5697-4E1C-873F-D02D1690AC5C}">
        <p15:threadingInfo xmlns:p15="http://schemas.microsoft.com/office/powerpoint/2012/main" timeZoneBias="300"/>
      </p:ext>
    </p:extLst>
  </p:cm>
  <p:cm authorId="2" dt="2018-09-21T11:06:11.832" idx="2">
    <p:pos x="5842" y="2962"/>
    <p:text>Brief, comprehensive summary of article 
	120-250 words; 120-150 most common
	http://blog.apastyle.org/apastyle/abstracts/
Information to cover: Importance and Topic; Research Question; Methods; Results; Conclusion</p:text>
    <p:extLst>
      <p:ext uri="{C676402C-5697-4E1C-873F-D02D1690AC5C}">
        <p15:threadingInfo xmlns:p15="http://schemas.microsoft.com/office/powerpoint/2012/main" timeZoneBias="300"/>
      </p:ext>
    </p:extLst>
  </p:cm>
  <p:cm authorId="2" dt="2018-09-21T11:07:27.142" idx="3">
    <p:pos x="5925" y="13275"/>
    <p:text>Participants
	Number participants, recruitment strategy, demographic characteristics
Materials/Measures
	Describe surveys, scales, machines, etc.
Procedures
	Explain step-by-step procedure for data collection</p:text>
    <p:extLst>
      <p:ext uri="{C676402C-5697-4E1C-873F-D02D1690AC5C}">
        <p15:threadingInfo xmlns:p15="http://schemas.microsoft.com/office/powerpoint/2012/main" timeZoneBias="300"/>
      </p:ext>
    </p:extLst>
  </p:cm>
  <p:cm authorId="2" dt="2018-09-21T11:08:15.091" idx="4">
    <p:pos x="17417" y="2990"/>
    <p:text>Connect results to hypotheses
Use format provided by APA
Example: t (132) = 4.79, p &lt; .001, η2 = .15 [.08, .22]
Include confidence intervals
https://owl.english.purdue.edu/owl/resource/670/04/</p:text>
    <p:extLst>
      <p:ext uri="{C676402C-5697-4E1C-873F-D02D1690AC5C}">
        <p15:threadingInfo xmlns:p15="http://schemas.microsoft.com/office/powerpoint/2012/main" timeZoneBias="300"/>
      </p:ext>
    </p:extLst>
  </p:cm>
  <p:cm authorId="2" dt="2018-09-21T11:08:50.025" idx="5">
    <p:pos x="27785" y="2962"/>
    <p:text>Introduce interpretation of results 
	*Do not include numbers presented in results
Connect results to hypotheses or research questions
Consider limitations
Discuss future studies which build on work and/or address limitations
Connect to previous literature and Discuss implications</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13A4F2-5E3E-3A4F-9C4A-3114896D7701}" type="doc">
      <dgm:prSet loTypeId="urn:microsoft.com/office/officeart/2005/8/layout/lProcess1" loCatId="" qsTypeId="urn:microsoft.com/office/officeart/2005/8/quickstyle/3D2" qsCatId="3D" csTypeId="urn:microsoft.com/office/officeart/2005/8/colors/accent1_2" csCatId="accent1" phldr="1"/>
      <dgm:spPr/>
      <dgm:t>
        <a:bodyPr/>
        <a:lstStyle/>
        <a:p>
          <a:endParaRPr lang="en-US"/>
        </a:p>
      </dgm:t>
    </dgm:pt>
    <dgm:pt modelId="{6558539D-E062-214C-AFB9-550FC948BD7E}">
      <dgm:prSet phldrT="[Text]" custT="1"/>
      <dgm:spPr>
        <a:solidFill>
          <a:schemeClr val="accent2">
            <a:lumMod val="50000"/>
          </a:schemeClr>
        </a:solidFill>
        <a:ln>
          <a:solidFill>
            <a:schemeClr val="bg1">
              <a:lumMod val="65000"/>
            </a:schemeClr>
          </a:solidFill>
        </a:ln>
        <a:effectLst/>
        <a:scene3d>
          <a:camera prst="orthographicFront"/>
          <a:lightRig rig="threePt" dir="t">
            <a:rot lat="0" lon="0" rev="7500000"/>
          </a:lightRig>
        </a:scene3d>
        <a:sp3d prstMaterial="plastic"/>
      </dgm:spPr>
      <dgm:t>
        <a:bodyPr/>
        <a:lstStyle/>
        <a:p>
          <a:pPr algn="ctr"/>
          <a:r>
            <a:rPr lang="en-US" sz="3500" b="1" dirty="0" smtClean="0"/>
            <a:t>Factual Condition</a:t>
          </a:r>
          <a:endParaRPr lang="en-US" sz="3500" b="1" dirty="0"/>
        </a:p>
      </dgm:t>
    </dgm:pt>
    <dgm:pt modelId="{9EF2D40C-E5A8-FD42-8741-40AD34BBD969}" type="parTrans" cxnId="{441FB463-0226-6946-AB22-86B6D015D25E}">
      <dgm:prSet/>
      <dgm:spPr/>
      <dgm:t>
        <a:bodyPr/>
        <a:lstStyle/>
        <a:p>
          <a:pPr algn="ctr"/>
          <a:endParaRPr lang="en-US" sz="3200"/>
        </a:p>
      </dgm:t>
    </dgm:pt>
    <dgm:pt modelId="{23DCBCCC-2E45-B840-8D5F-E2AEAF2C7B15}" type="sibTrans" cxnId="{441FB463-0226-6946-AB22-86B6D015D25E}">
      <dgm:prSet/>
      <dgm:spPr/>
      <dgm:t>
        <a:bodyPr/>
        <a:lstStyle/>
        <a:p>
          <a:pPr algn="ctr"/>
          <a:endParaRPr lang="en-US" sz="3200"/>
        </a:p>
      </dgm:t>
    </dgm:pt>
    <dgm:pt modelId="{7898DE5A-547B-4046-B38A-565F3BC9DD20}">
      <dgm:prSet phldrT="[Text]" custT="1"/>
      <dgm:spPr>
        <a:solidFill>
          <a:schemeClr val="bg1">
            <a:alpha val="90000"/>
          </a:schemeClr>
        </a:solidFill>
        <a:ln w="63500">
          <a:solidFill>
            <a:srgbClr val="632523"/>
          </a:solidFill>
        </a:ln>
        <a:effectLst/>
        <a:scene3d>
          <a:camera prst="orthographicFront"/>
          <a:lightRig rig="threePt" dir="t">
            <a:rot lat="0" lon="0" rev="7500000"/>
          </a:lightRig>
        </a:scene3d>
        <a:sp3d extrusionH="190500" prstMaterial="dkEdge">
          <a:contourClr>
            <a:schemeClr val="bg1"/>
          </a:contourClr>
        </a:sp3d>
      </dgm:spPr>
      <dgm:t>
        <a:bodyPr/>
        <a:lstStyle/>
        <a:p>
          <a:pPr algn="ctr">
            <a:spcAft>
              <a:spcPts val="0"/>
            </a:spcAft>
          </a:pPr>
          <a:r>
            <a:rPr lang="en-US" sz="3500" dirty="0" smtClean="0"/>
            <a:t>Students completed quizzes </a:t>
          </a:r>
        </a:p>
        <a:p>
          <a:pPr algn="ctr">
            <a:spcAft>
              <a:spcPct val="35000"/>
            </a:spcAft>
          </a:pPr>
          <a:r>
            <a:rPr lang="en-US" sz="3500" dirty="0" smtClean="0"/>
            <a:t>with </a:t>
          </a:r>
          <a:r>
            <a:rPr lang="en-US" sz="3500" b="1" dirty="0" smtClean="0">
              <a:solidFill>
                <a:schemeClr val="accent2">
                  <a:lumMod val="50000"/>
                </a:schemeClr>
              </a:solidFill>
            </a:rPr>
            <a:t>factual</a:t>
          </a:r>
          <a:r>
            <a:rPr lang="en-US" sz="3500" dirty="0" smtClean="0">
              <a:solidFill>
                <a:schemeClr val="accent2">
                  <a:lumMod val="50000"/>
                </a:schemeClr>
              </a:solidFill>
            </a:rPr>
            <a:t> </a:t>
          </a:r>
          <a:r>
            <a:rPr lang="en-US" sz="3500" dirty="0" smtClean="0"/>
            <a:t>items </a:t>
          </a:r>
          <a:endParaRPr lang="en-US" sz="3500" dirty="0"/>
        </a:p>
      </dgm:t>
    </dgm:pt>
    <dgm:pt modelId="{EDE0DEB8-6399-1C4A-93E7-41F93D8FEC07}" type="parTrans" cxnId="{EF9294FB-BF0E-C34B-99F4-6504CF094CE4}">
      <dgm:prSet/>
      <dgm:spPr>
        <a:ln>
          <a:solidFill>
            <a:schemeClr val="bg1">
              <a:lumMod val="65000"/>
            </a:schemeClr>
          </a:solidFill>
        </a:ln>
      </dgm:spPr>
      <dgm:t>
        <a:bodyPr/>
        <a:lstStyle/>
        <a:p>
          <a:pPr algn="ctr"/>
          <a:endParaRPr lang="en-US" sz="3200"/>
        </a:p>
      </dgm:t>
    </dgm:pt>
    <dgm:pt modelId="{EB57043E-C6E1-4B4C-80E8-8BCB780F4805}" type="sibTrans" cxnId="{EF9294FB-BF0E-C34B-99F4-6504CF094CE4}">
      <dgm:prSet/>
      <dgm:spPr>
        <a:ln>
          <a:solidFill>
            <a:schemeClr val="bg1">
              <a:lumMod val="65000"/>
            </a:schemeClr>
          </a:solidFill>
        </a:ln>
      </dgm:spPr>
      <dgm:t>
        <a:bodyPr/>
        <a:lstStyle/>
        <a:p>
          <a:pPr algn="ctr"/>
          <a:endParaRPr lang="en-US" sz="3200"/>
        </a:p>
      </dgm:t>
    </dgm:pt>
    <dgm:pt modelId="{CE16CA78-E8BE-4D4C-8114-39F9D322837C}">
      <dgm:prSet phldrT="[Text]" custT="1"/>
      <dgm:spPr>
        <a:solidFill>
          <a:schemeClr val="accent2">
            <a:lumMod val="50000"/>
          </a:schemeClr>
        </a:solidFill>
        <a:ln>
          <a:solidFill>
            <a:schemeClr val="bg1">
              <a:lumMod val="65000"/>
            </a:schemeClr>
          </a:solidFill>
        </a:ln>
        <a:effectLst/>
        <a:scene3d>
          <a:camera prst="orthographicFront"/>
          <a:lightRig rig="threePt" dir="t">
            <a:rot lat="0" lon="0" rev="7500000"/>
          </a:lightRig>
        </a:scene3d>
        <a:sp3d prstMaterial="plastic"/>
      </dgm:spPr>
      <dgm:t>
        <a:bodyPr/>
        <a:lstStyle/>
        <a:p>
          <a:pPr algn="ctr"/>
          <a:r>
            <a:rPr lang="en-US" sz="3500" b="1" dirty="0" smtClean="0"/>
            <a:t>Application Condition</a:t>
          </a:r>
          <a:endParaRPr lang="en-US" sz="3500" b="1" dirty="0"/>
        </a:p>
      </dgm:t>
    </dgm:pt>
    <dgm:pt modelId="{F5B89A34-CC95-CE43-888F-08FBD2F91F14}" type="parTrans" cxnId="{427D8816-844C-384D-AA78-B8156A4514DF}">
      <dgm:prSet/>
      <dgm:spPr/>
      <dgm:t>
        <a:bodyPr/>
        <a:lstStyle/>
        <a:p>
          <a:pPr algn="ctr"/>
          <a:endParaRPr lang="en-US" sz="3200"/>
        </a:p>
      </dgm:t>
    </dgm:pt>
    <dgm:pt modelId="{43A949AA-66E0-FB41-85A0-4A253CB1FE18}" type="sibTrans" cxnId="{427D8816-844C-384D-AA78-B8156A4514DF}">
      <dgm:prSet/>
      <dgm:spPr/>
      <dgm:t>
        <a:bodyPr/>
        <a:lstStyle/>
        <a:p>
          <a:pPr algn="ctr"/>
          <a:endParaRPr lang="en-US" sz="3200"/>
        </a:p>
      </dgm:t>
    </dgm:pt>
    <dgm:pt modelId="{8F94872E-3397-AE46-8D73-A14104D6C3E5}">
      <dgm:prSet phldrT="[Text]" custT="1"/>
      <dgm:spPr>
        <a:solidFill>
          <a:schemeClr val="bg1">
            <a:alpha val="90000"/>
          </a:schemeClr>
        </a:solidFill>
        <a:ln w="63500">
          <a:solidFill>
            <a:srgbClr val="632523"/>
          </a:solidFill>
        </a:ln>
        <a:effectLst/>
        <a:scene3d>
          <a:camera prst="orthographicFront"/>
          <a:lightRig rig="threePt" dir="t">
            <a:rot lat="0" lon="0" rev="7500000"/>
          </a:lightRig>
        </a:scene3d>
        <a:sp3d extrusionH="190500" prstMaterial="dkEdge">
          <a:contourClr>
            <a:schemeClr val="bg1"/>
          </a:contourClr>
        </a:sp3d>
      </dgm:spPr>
      <dgm:t>
        <a:bodyPr/>
        <a:lstStyle/>
        <a:p>
          <a:pPr algn="ctr">
            <a:spcAft>
              <a:spcPts val="0"/>
            </a:spcAft>
          </a:pPr>
          <a:r>
            <a:rPr lang="en-US" sz="3500" dirty="0" smtClean="0"/>
            <a:t>Students completed quizzes </a:t>
          </a:r>
        </a:p>
        <a:p>
          <a:pPr algn="ctr">
            <a:spcAft>
              <a:spcPts val="0"/>
            </a:spcAft>
          </a:pPr>
          <a:r>
            <a:rPr lang="en-US" sz="3500" dirty="0" smtClean="0"/>
            <a:t>with </a:t>
          </a:r>
          <a:r>
            <a:rPr lang="en-US" sz="3500" b="1" dirty="0" smtClean="0">
              <a:solidFill>
                <a:schemeClr val="accent2">
                  <a:lumMod val="50000"/>
                </a:schemeClr>
              </a:solidFill>
            </a:rPr>
            <a:t>application</a:t>
          </a:r>
          <a:r>
            <a:rPr lang="en-US" sz="3500" dirty="0" smtClean="0">
              <a:solidFill>
                <a:schemeClr val="accent2">
                  <a:lumMod val="50000"/>
                </a:schemeClr>
              </a:solidFill>
            </a:rPr>
            <a:t> </a:t>
          </a:r>
          <a:r>
            <a:rPr lang="en-US" sz="3500" dirty="0" smtClean="0"/>
            <a:t>items</a:t>
          </a:r>
          <a:endParaRPr lang="en-US" sz="3500" dirty="0"/>
        </a:p>
      </dgm:t>
    </dgm:pt>
    <dgm:pt modelId="{BF920BA2-248E-E744-8BBA-97163F6B63B0}" type="parTrans" cxnId="{BAEF5ACB-B227-E24E-9D39-8F47B14635B6}">
      <dgm:prSet/>
      <dgm:spPr>
        <a:ln>
          <a:solidFill>
            <a:schemeClr val="bg1">
              <a:lumMod val="65000"/>
            </a:schemeClr>
          </a:solidFill>
        </a:ln>
      </dgm:spPr>
      <dgm:t>
        <a:bodyPr/>
        <a:lstStyle/>
        <a:p>
          <a:pPr algn="ctr"/>
          <a:endParaRPr lang="en-US" sz="3200"/>
        </a:p>
      </dgm:t>
    </dgm:pt>
    <dgm:pt modelId="{A42F93F5-10DF-1C4C-AF75-67E15717BAD5}" type="sibTrans" cxnId="{BAEF5ACB-B227-E24E-9D39-8F47B14635B6}">
      <dgm:prSet/>
      <dgm:spPr>
        <a:ln>
          <a:solidFill>
            <a:schemeClr val="bg1">
              <a:lumMod val="65000"/>
            </a:schemeClr>
          </a:solidFill>
        </a:ln>
      </dgm:spPr>
      <dgm:t>
        <a:bodyPr/>
        <a:lstStyle/>
        <a:p>
          <a:pPr algn="ctr"/>
          <a:endParaRPr lang="en-US" sz="3200"/>
        </a:p>
      </dgm:t>
    </dgm:pt>
    <dgm:pt modelId="{4E8DC752-3772-3B49-9D72-1FAE38578ED5}" type="pres">
      <dgm:prSet presAssocID="{8913A4F2-5E3E-3A4F-9C4A-3114896D7701}" presName="Name0" presStyleCnt="0">
        <dgm:presLayoutVars>
          <dgm:dir/>
          <dgm:animLvl val="lvl"/>
          <dgm:resizeHandles val="exact"/>
        </dgm:presLayoutVars>
      </dgm:prSet>
      <dgm:spPr/>
      <dgm:t>
        <a:bodyPr/>
        <a:lstStyle/>
        <a:p>
          <a:endParaRPr lang="en-US"/>
        </a:p>
      </dgm:t>
    </dgm:pt>
    <dgm:pt modelId="{554B4B02-742A-A64E-8670-7E983BAE045C}" type="pres">
      <dgm:prSet presAssocID="{6558539D-E062-214C-AFB9-550FC948BD7E}" presName="vertFlow" presStyleCnt="0"/>
      <dgm:spPr/>
      <dgm:t>
        <a:bodyPr/>
        <a:lstStyle/>
        <a:p>
          <a:endParaRPr lang="en-US"/>
        </a:p>
      </dgm:t>
    </dgm:pt>
    <dgm:pt modelId="{2239FD78-31F1-A344-B4FD-A9F4517E01F9}" type="pres">
      <dgm:prSet presAssocID="{6558539D-E062-214C-AFB9-550FC948BD7E}" presName="header" presStyleLbl="node1" presStyleIdx="0" presStyleCnt="2" custScaleX="124715" custScaleY="94314"/>
      <dgm:spPr/>
      <dgm:t>
        <a:bodyPr/>
        <a:lstStyle/>
        <a:p>
          <a:endParaRPr lang="en-US"/>
        </a:p>
      </dgm:t>
    </dgm:pt>
    <dgm:pt modelId="{FE4D6D5D-F6F7-7A40-ADBA-B3B1BD5B0EC4}" type="pres">
      <dgm:prSet presAssocID="{EDE0DEB8-6399-1C4A-93E7-41F93D8FEC07}" presName="parTrans" presStyleLbl="sibTrans2D1" presStyleIdx="0" presStyleCnt="2"/>
      <dgm:spPr/>
      <dgm:t>
        <a:bodyPr/>
        <a:lstStyle/>
        <a:p>
          <a:endParaRPr lang="en-US"/>
        </a:p>
      </dgm:t>
    </dgm:pt>
    <dgm:pt modelId="{9EEF1FAF-6B4E-1041-9D81-F8FA29FED717}" type="pres">
      <dgm:prSet presAssocID="{7898DE5A-547B-4046-B38A-565F3BC9DD20}" presName="child" presStyleLbl="alignAccFollowNode1" presStyleIdx="0" presStyleCnt="2" custScaleX="124715" custScaleY="90368">
        <dgm:presLayoutVars>
          <dgm:chMax val="0"/>
          <dgm:bulletEnabled val="1"/>
        </dgm:presLayoutVars>
      </dgm:prSet>
      <dgm:spPr/>
      <dgm:t>
        <a:bodyPr/>
        <a:lstStyle/>
        <a:p>
          <a:endParaRPr lang="en-US"/>
        </a:p>
      </dgm:t>
    </dgm:pt>
    <dgm:pt modelId="{1CD4AD9F-4A96-F848-B923-2D5F80A9E93B}" type="pres">
      <dgm:prSet presAssocID="{6558539D-E062-214C-AFB9-550FC948BD7E}" presName="hSp" presStyleCnt="0"/>
      <dgm:spPr/>
      <dgm:t>
        <a:bodyPr/>
        <a:lstStyle/>
        <a:p>
          <a:endParaRPr lang="en-US"/>
        </a:p>
      </dgm:t>
    </dgm:pt>
    <dgm:pt modelId="{A6255488-24C7-D14A-B751-03EA415FA723}" type="pres">
      <dgm:prSet presAssocID="{CE16CA78-E8BE-4D4C-8114-39F9D322837C}" presName="vertFlow" presStyleCnt="0"/>
      <dgm:spPr/>
      <dgm:t>
        <a:bodyPr/>
        <a:lstStyle/>
        <a:p>
          <a:endParaRPr lang="en-US"/>
        </a:p>
      </dgm:t>
    </dgm:pt>
    <dgm:pt modelId="{FDECFB88-7D8B-634F-9247-3BE61E0D73F0}" type="pres">
      <dgm:prSet presAssocID="{CE16CA78-E8BE-4D4C-8114-39F9D322837C}" presName="header" presStyleLbl="node1" presStyleIdx="1" presStyleCnt="2" custScaleX="124715" custScaleY="94314"/>
      <dgm:spPr/>
      <dgm:t>
        <a:bodyPr/>
        <a:lstStyle/>
        <a:p>
          <a:endParaRPr lang="en-US"/>
        </a:p>
      </dgm:t>
    </dgm:pt>
    <dgm:pt modelId="{335C992E-43DF-4C40-86DE-BEF51C451685}" type="pres">
      <dgm:prSet presAssocID="{BF920BA2-248E-E744-8BBA-97163F6B63B0}" presName="parTrans" presStyleLbl="sibTrans2D1" presStyleIdx="1" presStyleCnt="2"/>
      <dgm:spPr/>
      <dgm:t>
        <a:bodyPr/>
        <a:lstStyle/>
        <a:p>
          <a:endParaRPr lang="en-US"/>
        </a:p>
      </dgm:t>
    </dgm:pt>
    <dgm:pt modelId="{4D77ACE2-E363-F245-81D0-C80B897CF5D7}" type="pres">
      <dgm:prSet presAssocID="{8F94872E-3397-AE46-8D73-A14104D6C3E5}" presName="child" presStyleLbl="alignAccFollowNode1" presStyleIdx="1" presStyleCnt="2" custScaleX="124715" custScaleY="90368">
        <dgm:presLayoutVars>
          <dgm:chMax val="0"/>
          <dgm:bulletEnabled val="1"/>
        </dgm:presLayoutVars>
      </dgm:prSet>
      <dgm:spPr/>
      <dgm:t>
        <a:bodyPr/>
        <a:lstStyle/>
        <a:p>
          <a:endParaRPr lang="en-US"/>
        </a:p>
      </dgm:t>
    </dgm:pt>
  </dgm:ptLst>
  <dgm:cxnLst>
    <dgm:cxn modelId="{441FB463-0226-6946-AB22-86B6D015D25E}" srcId="{8913A4F2-5E3E-3A4F-9C4A-3114896D7701}" destId="{6558539D-E062-214C-AFB9-550FC948BD7E}" srcOrd="0" destOrd="0" parTransId="{9EF2D40C-E5A8-FD42-8741-40AD34BBD969}" sibTransId="{23DCBCCC-2E45-B840-8D5F-E2AEAF2C7B15}"/>
    <dgm:cxn modelId="{F911104C-7278-DD4D-BED0-EAD8BCE7424E}" type="presOf" srcId="{8F94872E-3397-AE46-8D73-A14104D6C3E5}" destId="{4D77ACE2-E363-F245-81D0-C80B897CF5D7}" srcOrd="0" destOrd="0" presId="urn:microsoft.com/office/officeart/2005/8/layout/lProcess1"/>
    <dgm:cxn modelId="{016A28EA-ED13-184C-A97C-C045D6FA72F0}" type="presOf" srcId="{6558539D-E062-214C-AFB9-550FC948BD7E}" destId="{2239FD78-31F1-A344-B4FD-A9F4517E01F9}" srcOrd="0" destOrd="0" presId="urn:microsoft.com/office/officeart/2005/8/layout/lProcess1"/>
    <dgm:cxn modelId="{F211126E-9F67-A04C-BE3C-30606D77A347}" type="presOf" srcId="{8913A4F2-5E3E-3A4F-9C4A-3114896D7701}" destId="{4E8DC752-3772-3B49-9D72-1FAE38578ED5}" srcOrd="0" destOrd="0" presId="urn:microsoft.com/office/officeart/2005/8/layout/lProcess1"/>
    <dgm:cxn modelId="{D9189C70-ACCB-044F-9760-A8494E132CF2}" type="presOf" srcId="{CE16CA78-E8BE-4D4C-8114-39F9D322837C}" destId="{FDECFB88-7D8B-634F-9247-3BE61E0D73F0}" srcOrd="0" destOrd="0" presId="urn:microsoft.com/office/officeart/2005/8/layout/lProcess1"/>
    <dgm:cxn modelId="{6F46955A-F688-6F4A-82AA-AF01448B543E}" type="presOf" srcId="{7898DE5A-547B-4046-B38A-565F3BC9DD20}" destId="{9EEF1FAF-6B4E-1041-9D81-F8FA29FED717}" srcOrd="0" destOrd="0" presId="urn:microsoft.com/office/officeart/2005/8/layout/lProcess1"/>
    <dgm:cxn modelId="{42C07462-741A-8349-9F6D-689970C4F224}" type="presOf" srcId="{BF920BA2-248E-E744-8BBA-97163F6B63B0}" destId="{335C992E-43DF-4C40-86DE-BEF51C451685}" srcOrd="0" destOrd="0" presId="urn:microsoft.com/office/officeart/2005/8/layout/lProcess1"/>
    <dgm:cxn modelId="{FE455E1C-04DA-624B-A9E2-65EB159A5605}" type="presOf" srcId="{EDE0DEB8-6399-1C4A-93E7-41F93D8FEC07}" destId="{FE4D6D5D-F6F7-7A40-ADBA-B3B1BD5B0EC4}" srcOrd="0" destOrd="0" presId="urn:microsoft.com/office/officeart/2005/8/layout/lProcess1"/>
    <dgm:cxn modelId="{427D8816-844C-384D-AA78-B8156A4514DF}" srcId="{8913A4F2-5E3E-3A4F-9C4A-3114896D7701}" destId="{CE16CA78-E8BE-4D4C-8114-39F9D322837C}" srcOrd="1" destOrd="0" parTransId="{F5B89A34-CC95-CE43-888F-08FBD2F91F14}" sibTransId="{43A949AA-66E0-FB41-85A0-4A253CB1FE18}"/>
    <dgm:cxn modelId="{BAEF5ACB-B227-E24E-9D39-8F47B14635B6}" srcId="{CE16CA78-E8BE-4D4C-8114-39F9D322837C}" destId="{8F94872E-3397-AE46-8D73-A14104D6C3E5}" srcOrd="0" destOrd="0" parTransId="{BF920BA2-248E-E744-8BBA-97163F6B63B0}" sibTransId="{A42F93F5-10DF-1C4C-AF75-67E15717BAD5}"/>
    <dgm:cxn modelId="{EF9294FB-BF0E-C34B-99F4-6504CF094CE4}" srcId="{6558539D-E062-214C-AFB9-550FC948BD7E}" destId="{7898DE5A-547B-4046-B38A-565F3BC9DD20}" srcOrd="0" destOrd="0" parTransId="{EDE0DEB8-6399-1C4A-93E7-41F93D8FEC07}" sibTransId="{EB57043E-C6E1-4B4C-80E8-8BCB780F4805}"/>
    <dgm:cxn modelId="{69612BDA-A4BE-3C41-9211-03554000876B}" type="presParOf" srcId="{4E8DC752-3772-3B49-9D72-1FAE38578ED5}" destId="{554B4B02-742A-A64E-8670-7E983BAE045C}" srcOrd="0" destOrd="0" presId="urn:microsoft.com/office/officeart/2005/8/layout/lProcess1"/>
    <dgm:cxn modelId="{10C5575A-44B0-6B41-B16E-C18EC258B151}" type="presParOf" srcId="{554B4B02-742A-A64E-8670-7E983BAE045C}" destId="{2239FD78-31F1-A344-B4FD-A9F4517E01F9}" srcOrd="0" destOrd="0" presId="urn:microsoft.com/office/officeart/2005/8/layout/lProcess1"/>
    <dgm:cxn modelId="{E1A1315D-9F4D-5F45-A60A-5067182FBFA4}" type="presParOf" srcId="{554B4B02-742A-A64E-8670-7E983BAE045C}" destId="{FE4D6D5D-F6F7-7A40-ADBA-B3B1BD5B0EC4}" srcOrd="1" destOrd="0" presId="urn:microsoft.com/office/officeart/2005/8/layout/lProcess1"/>
    <dgm:cxn modelId="{E50F2E1C-966F-F049-BF04-18298BA6D3F8}" type="presParOf" srcId="{554B4B02-742A-A64E-8670-7E983BAE045C}" destId="{9EEF1FAF-6B4E-1041-9D81-F8FA29FED717}" srcOrd="2" destOrd="0" presId="urn:microsoft.com/office/officeart/2005/8/layout/lProcess1"/>
    <dgm:cxn modelId="{80717F64-FD48-264E-ABB2-D1664AD6E6D4}" type="presParOf" srcId="{4E8DC752-3772-3B49-9D72-1FAE38578ED5}" destId="{1CD4AD9F-4A96-F848-B923-2D5F80A9E93B}" srcOrd="1" destOrd="0" presId="urn:microsoft.com/office/officeart/2005/8/layout/lProcess1"/>
    <dgm:cxn modelId="{88FE7629-13E6-3C4D-B33D-A388CB22C4A9}" type="presParOf" srcId="{4E8DC752-3772-3B49-9D72-1FAE38578ED5}" destId="{A6255488-24C7-D14A-B751-03EA415FA723}" srcOrd="2" destOrd="0" presId="urn:microsoft.com/office/officeart/2005/8/layout/lProcess1"/>
    <dgm:cxn modelId="{8633D2B1-1904-8C43-AD2E-327142B33438}" type="presParOf" srcId="{A6255488-24C7-D14A-B751-03EA415FA723}" destId="{FDECFB88-7D8B-634F-9247-3BE61E0D73F0}" srcOrd="0" destOrd="0" presId="urn:microsoft.com/office/officeart/2005/8/layout/lProcess1"/>
    <dgm:cxn modelId="{B6AA3041-2B8F-B84C-92AE-8B1EEF2BC063}" type="presParOf" srcId="{A6255488-24C7-D14A-B751-03EA415FA723}" destId="{335C992E-43DF-4C40-86DE-BEF51C451685}" srcOrd="1" destOrd="0" presId="urn:microsoft.com/office/officeart/2005/8/layout/lProcess1"/>
    <dgm:cxn modelId="{D634A795-845D-0F4D-8BC1-CDF8BCA270B0}" type="presParOf" srcId="{A6255488-24C7-D14A-B751-03EA415FA723}" destId="{4D77ACE2-E363-F245-81D0-C80B897CF5D7}" srcOrd="2"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39FD78-31F1-A344-B4FD-A9F4517E01F9}">
      <dsp:nvSpPr>
        <dsp:cNvPr id="0" name=""/>
        <dsp:cNvSpPr/>
      </dsp:nvSpPr>
      <dsp:spPr>
        <a:xfrm>
          <a:off x="1862956" y="391"/>
          <a:ext cx="6461189" cy="1221546"/>
        </a:xfrm>
        <a:prstGeom prst="roundRect">
          <a:avLst>
            <a:gd name="adj" fmla="val 10000"/>
          </a:avLst>
        </a:prstGeom>
        <a:solidFill>
          <a:schemeClr val="accent2">
            <a:lumMod val="50000"/>
          </a:schemeClr>
        </a:solidFill>
        <a:ln>
          <a:solidFill>
            <a:schemeClr val="bg1">
              <a:lumMod val="65000"/>
            </a:schemeClr>
          </a:solid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b="1" kern="1200" dirty="0" smtClean="0"/>
            <a:t>Factual Condition</a:t>
          </a:r>
          <a:endParaRPr lang="en-US" sz="3500" b="1" kern="1200" dirty="0"/>
        </a:p>
      </dsp:txBody>
      <dsp:txXfrm>
        <a:off x="1898734" y="36169"/>
        <a:ext cx="6389633" cy="1149990"/>
      </dsp:txXfrm>
    </dsp:sp>
    <dsp:sp modelId="{FE4D6D5D-F6F7-7A40-ADBA-B3B1BD5B0EC4}">
      <dsp:nvSpPr>
        <dsp:cNvPr id="0" name=""/>
        <dsp:cNvSpPr/>
      </dsp:nvSpPr>
      <dsp:spPr>
        <a:xfrm rot="5400000">
          <a:off x="4980221" y="1335267"/>
          <a:ext cx="226658" cy="226658"/>
        </a:xfrm>
        <a:prstGeom prst="rightArrow">
          <a:avLst>
            <a:gd name="adj1" fmla="val 66700"/>
            <a:gd name="adj2" fmla="val 50000"/>
          </a:avLst>
        </a:prstGeom>
        <a:solidFill>
          <a:schemeClr val="accent1">
            <a:tint val="60000"/>
            <a:hueOff val="0"/>
            <a:satOff val="0"/>
            <a:lumOff val="0"/>
            <a:alphaOff val="0"/>
          </a:schemeClr>
        </a:solidFill>
        <a:ln>
          <a:solidFill>
            <a:schemeClr val="bg1">
              <a:lumMod val="65000"/>
            </a:schemeClr>
          </a:solid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EEF1FAF-6B4E-1041-9D81-F8FA29FED717}">
      <dsp:nvSpPr>
        <dsp:cNvPr id="0" name=""/>
        <dsp:cNvSpPr/>
      </dsp:nvSpPr>
      <dsp:spPr>
        <a:xfrm>
          <a:off x="1862956" y="1675255"/>
          <a:ext cx="6461189" cy="1170438"/>
        </a:xfrm>
        <a:prstGeom prst="roundRect">
          <a:avLst>
            <a:gd name="adj" fmla="val 10000"/>
          </a:avLst>
        </a:prstGeom>
        <a:solidFill>
          <a:schemeClr val="bg1">
            <a:alpha val="90000"/>
          </a:schemeClr>
        </a:solidFill>
        <a:ln w="63500" cap="flat" cmpd="sng" algn="ctr">
          <a:solidFill>
            <a:srgbClr val="632523"/>
          </a:soli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ts val="0"/>
            </a:spcAft>
          </a:pPr>
          <a:r>
            <a:rPr lang="en-US" sz="3500" kern="1200" dirty="0" smtClean="0"/>
            <a:t>Students completed quizzes </a:t>
          </a:r>
        </a:p>
        <a:p>
          <a:pPr lvl="0" algn="ctr" defTabSz="1555750">
            <a:lnSpc>
              <a:spcPct val="90000"/>
            </a:lnSpc>
            <a:spcBef>
              <a:spcPct val="0"/>
            </a:spcBef>
            <a:spcAft>
              <a:spcPct val="35000"/>
            </a:spcAft>
          </a:pPr>
          <a:r>
            <a:rPr lang="en-US" sz="3500" kern="1200" dirty="0" smtClean="0"/>
            <a:t>with </a:t>
          </a:r>
          <a:r>
            <a:rPr lang="en-US" sz="3500" b="1" kern="1200" dirty="0" smtClean="0">
              <a:solidFill>
                <a:schemeClr val="accent2">
                  <a:lumMod val="50000"/>
                </a:schemeClr>
              </a:solidFill>
            </a:rPr>
            <a:t>factual</a:t>
          </a:r>
          <a:r>
            <a:rPr lang="en-US" sz="3500" kern="1200" dirty="0" smtClean="0">
              <a:solidFill>
                <a:schemeClr val="accent2">
                  <a:lumMod val="50000"/>
                </a:schemeClr>
              </a:solidFill>
            </a:rPr>
            <a:t> </a:t>
          </a:r>
          <a:r>
            <a:rPr lang="en-US" sz="3500" kern="1200" dirty="0" smtClean="0"/>
            <a:t>items </a:t>
          </a:r>
          <a:endParaRPr lang="en-US" sz="3500" kern="1200" dirty="0"/>
        </a:p>
      </dsp:txBody>
      <dsp:txXfrm>
        <a:off x="1897237" y="1709536"/>
        <a:ext cx="6392627" cy="1101876"/>
      </dsp:txXfrm>
    </dsp:sp>
    <dsp:sp modelId="{FDECFB88-7D8B-634F-9247-3BE61E0D73F0}">
      <dsp:nvSpPr>
        <dsp:cNvPr id="0" name=""/>
        <dsp:cNvSpPr/>
      </dsp:nvSpPr>
      <dsp:spPr>
        <a:xfrm>
          <a:off x="9049452" y="391"/>
          <a:ext cx="6461189" cy="1221546"/>
        </a:xfrm>
        <a:prstGeom prst="roundRect">
          <a:avLst>
            <a:gd name="adj" fmla="val 10000"/>
          </a:avLst>
        </a:prstGeom>
        <a:solidFill>
          <a:schemeClr val="accent2">
            <a:lumMod val="50000"/>
          </a:schemeClr>
        </a:solidFill>
        <a:ln>
          <a:solidFill>
            <a:schemeClr val="bg1">
              <a:lumMod val="65000"/>
            </a:schemeClr>
          </a:solidFill>
        </a:ln>
        <a:effectLst/>
        <a:scene3d>
          <a:camera prst="orthographicFront"/>
          <a:lightRig rig="threePt" dir="t">
            <a:rot lat="0" lon="0" rev="7500000"/>
          </a:lightRig>
        </a:scene3d>
        <a:sp3d prstMaterial="plastic"/>
      </dsp:spPr>
      <dsp:style>
        <a:lnRef idx="0">
          <a:scrgbClr r="0" g="0" b="0"/>
        </a:lnRef>
        <a:fillRef idx="3">
          <a:scrgbClr r="0" g="0" b="0"/>
        </a:fillRef>
        <a:effectRef idx="2">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en-US" sz="3500" b="1" kern="1200" dirty="0" smtClean="0"/>
            <a:t>Application Condition</a:t>
          </a:r>
          <a:endParaRPr lang="en-US" sz="3500" b="1" kern="1200" dirty="0"/>
        </a:p>
      </dsp:txBody>
      <dsp:txXfrm>
        <a:off x="9085230" y="36169"/>
        <a:ext cx="6389633" cy="1149990"/>
      </dsp:txXfrm>
    </dsp:sp>
    <dsp:sp modelId="{335C992E-43DF-4C40-86DE-BEF51C451685}">
      <dsp:nvSpPr>
        <dsp:cNvPr id="0" name=""/>
        <dsp:cNvSpPr/>
      </dsp:nvSpPr>
      <dsp:spPr>
        <a:xfrm rot="5400000">
          <a:off x="12166718" y="1335267"/>
          <a:ext cx="226658" cy="226658"/>
        </a:xfrm>
        <a:prstGeom prst="rightArrow">
          <a:avLst>
            <a:gd name="adj1" fmla="val 66700"/>
            <a:gd name="adj2" fmla="val 50000"/>
          </a:avLst>
        </a:prstGeom>
        <a:solidFill>
          <a:schemeClr val="accent1">
            <a:tint val="60000"/>
            <a:hueOff val="0"/>
            <a:satOff val="0"/>
            <a:lumOff val="0"/>
            <a:alphaOff val="0"/>
          </a:schemeClr>
        </a:solidFill>
        <a:ln>
          <a:solidFill>
            <a:schemeClr val="bg1">
              <a:lumMod val="65000"/>
            </a:schemeClr>
          </a:solid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4D77ACE2-E363-F245-81D0-C80B897CF5D7}">
      <dsp:nvSpPr>
        <dsp:cNvPr id="0" name=""/>
        <dsp:cNvSpPr/>
      </dsp:nvSpPr>
      <dsp:spPr>
        <a:xfrm>
          <a:off x="9049452" y="1675255"/>
          <a:ext cx="6461189" cy="1170438"/>
        </a:xfrm>
        <a:prstGeom prst="roundRect">
          <a:avLst>
            <a:gd name="adj" fmla="val 10000"/>
          </a:avLst>
        </a:prstGeom>
        <a:solidFill>
          <a:schemeClr val="bg1">
            <a:alpha val="90000"/>
          </a:schemeClr>
        </a:solidFill>
        <a:ln w="63500" cap="flat" cmpd="sng" algn="ctr">
          <a:solidFill>
            <a:srgbClr val="632523"/>
          </a:solidFill>
          <a:prstDash val="solid"/>
        </a:ln>
        <a:effectLst/>
        <a:scene3d>
          <a:camera prst="orthographicFront"/>
          <a:lightRig rig="threePt" dir="t">
            <a:rot lat="0" lon="0" rev="7500000"/>
          </a:lightRig>
        </a:scene3d>
        <a:sp3d extrusionH="190500" prstMaterial="dkEdge">
          <a:contourClr>
            <a:schemeClr val="bg1"/>
          </a:contourClr>
        </a:sp3d>
      </dsp:spPr>
      <dsp:style>
        <a:lnRef idx="1">
          <a:scrgbClr r="0" g="0" b="0"/>
        </a:lnRef>
        <a:fillRef idx="1">
          <a:scrgbClr r="0" g="0" b="0"/>
        </a:fillRef>
        <a:effectRef idx="2">
          <a:scrgbClr r="0" g="0" b="0"/>
        </a:effectRef>
        <a:fontRef idx="minor"/>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ts val="0"/>
            </a:spcAft>
          </a:pPr>
          <a:r>
            <a:rPr lang="en-US" sz="3500" kern="1200" dirty="0" smtClean="0"/>
            <a:t>Students completed quizzes </a:t>
          </a:r>
        </a:p>
        <a:p>
          <a:pPr lvl="0" algn="ctr" defTabSz="1555750">
            <a:lnSpc>
              <a:spcPct val="90000"/>
            </a:lnSpc>
            <a:spcBef>
              <a:spcPct val="0"/>
            </a:spcBef>
            <a:spcAft>
              <a:spcPts val="0"/>
            </a:spcAft>
          </a:pPr>
          <a:r>
            <a:rPr lang="en-US" sz="3500" kern="1200" dirty="0" smtClean="0"/>
            <a:t>with </a:t>
          </a:r>
          <a:r>
            <a:rPr lang="en-US" sz="3500" b="1" kern="1200" dirty="0" smtClean="0">
              <a:solidFill>
                <a:schemeClr val="accent2">
                  <a:lumMod val="50000"/>
                </a:schemeClr>
              </a:solidFill>
            </a:rPr>
            <a:t>application</a:t>
          </a:r>
          <a:r>
            <a:rPr lang="en-US" sz="3500" kern="1200" dirty="0" smtClean="0">
              <a:solidFill>
                <a:schemeClr val="accent2">
                  <a:lumMod val="50000"/>
                </a:schemeClr>
              </a:solidFill>
            </a:rPr>
            <a:t> </a:t>
          </a:r>
          <a:r>
            <a:rPr lang="en-US" sz="3500" kern="1200" dirty="0" smtClean="0"/>
            <a:t>items</a:t>
          </a:r>
          <a:endParaRPr lang="en-US" sz="3500" kern="1200" dirty="0"/>
        </a:p>
      </dsp:txBody>
      <dsp:txXfrm>
        <a:off x="9083733" y="1709536"/>
        <a:ext cx="6392627" cy="1101876"/>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51178-E74D-4980-B610-0B8C5D226AA2}" type="datetimeFigureOut">
              <a:rPr lang="en-US" smtClean="0"/>
              <a:t>12/10/2019</a:t>
            </a:fld>
            <a:endParaRPr lang="en-US"/>
          </a:p>
        </p:txBody>
      </p:sp>
      <p:sp>
        <p:nvSpPr>
          <p:cNvPr id="4" name="Slide Image Placeholder 3"/>
          <p:cNvSpPr>
            <a:spLocks noGrp="1" noRot="1" noChangeAspect="1"/>
          </p:cNvSpPr>
          <p:nvPr>
            <p:ph type="sldImg" idx="2"/>
          </p:nvPr>
        </p:nvSpPr>
        <p:spPr>
          <a:xfrm>
            <a:off x="1030288" y="1143000"/>
            <a:ext cx="4797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85C33-52B1-4889-9ED3-C76384F1F3CA}" type="slidenum">
              <a:rPr lang="en-US" smtClean="0"/>
              <a:t>‹#›</a:t>
            </a:fld>
            <a:endParaRPr lang="en-US"/>
          </a:p>
        </p:txBody>
      </p:sp>
    </p:spTree>
    <p:extLst>
      <p:ext uri="{BB962C8B-B14F-4D97-AF65-F5344CB8AC3E}">
        <p14:creationId xmlns:p14="http://schemas.microsoft.com/office/powerpoint/2010/main" val="88943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485C33-52B1-4889-9ED3-C76384F1F3CA}" type="slidenum">
              <a:rPr lang="en-US" smtClean="0"/>
              <a:t>1</a:t>
            </a:fld>
            <a:endParaRPr lang="en-US"/>
          </a:p>
        </p:txBody>
      </p:sp>
    </p:spTree>
    <p:extLst>
      <p:ext uri="{BB962C8B-B14F-4D97-AF65-F5344CB8AC3E}">
        <p14:creationId xmlns:p14="http://schemas.microsoft.com/office/powerpoint/2010/main" val="102496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39051" y="10226044"/>
            <a:ext cx="43509248"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78106" y="18653761"/>
            <a:ext cx="35831145" cy="8412480"/>
          </a:xfrm>
        </p:spPr>
        <p:txBody>
          <a:bodyPr/>
          <a:lstStyle>
            <a:lvl1pPr marL="0" indent="0" algn="ctr">
              <a:buNone/>
              <a:defRPr>
                <a:solidFill>
                  <a:schemeClr val="tx1">
                    <a:tint val="75000"/>
                  </a:schemeClr>
                </a:solidFill>
              </a:defRPr>
            </a:lvl1pPr>
            <a:lvl2pPr marL="2366421" indent="0" algn="ctr">
              <a:buNone/>
              <a:defRPr>
                <a:solidFill>
                  <a:schemeClr val="tx1">
                    <a:tint val="75000"/>
                  </a:schemeClr>
                </a:solidFill>
              </a:defRPr>
            </a:lvl2pPr>
            <a:lvl3pPr marL="4732843" indent="0" algn="ctr">
              <a:buNone/>
              <a:defRPr>
                <a:solidFill>
                  <a:schemeClr val="tx1">
                    <a:tint val="75000"/>
                  </a:schemeClr>
                </a:solidFill>
              </a:defRPr>
            </a:lvl3pPr>
            <a:lvl4pPr marL="7099264" indent="0" algn="ctr">
              <a:buNone/>
              <a:defRPr>
                <a:solidFill>
                  <a:schemeClr val="tx1">
                    <a:tint val="75000"/>
                  </a:schemeClr>
                </a:solidFill>
              </a:defRPr>
            </a:lvl4pPr>
            <a:lvl5pPr marL="9465686" indent="0" algn="ctr">
              <a:buNone/>
              <a:defRPr>
                <a:solidFill>
                  <a:schemeClr val="tx1">
                    <a:tint val="75000"/>
                  </a:schemeClr>
                </a:solidFill>
              </a:defRPr>
            </a:lvl5pPr>
            <a:lvl6pPr marL="11832107" indent="0" algn="ctr">
              <a:buNone/>
              <a:defRPr>
                <a:solidFill>
                  <a:schemeClr val="tx1">
                    <a:tint val="75000"/>
                  </a:schemeClr>
                </a:solidFill>
              </a:defRPr>
            </a:lvl6pPr>
            <a:lvl7pPr marL="14198529" indent="0" algn="ctr">
              <a:buNone/>
              <a:defRPr>
                <a:solidFill>
                  <a:schemeClr val="tx1">
                    <a:tint val="75000"/>
                  </a:schemeClr>
                </a:solidFill>
              </a:defRPr>
            </a:lvl7pPr>
            <a:lvl8pPr marL="16564950" indent="0" algn="ctr">
              <a:buNone/>
              <a:defRPr>
                <a:solidFill>
                  <a:schemeClr val="tx1">
                    <a:tint val="75000"/>
                  </a:schemeClr>
                </a:solidFill>
              </a:defRPr>
            </a:lvl8pPr>
            <a:lvl9pPr marL="189313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24094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036393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10829" y="1318266"/>
            <a:ext cx="11517154"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9370" y="1318266"/>
            <a:ext cx="33698339"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46373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50924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3448" y="21153123"/>
            <a:ext cx="43509248" cy="6537960"/>
          </a:xfrm>
        </p:spPr>
        <p:txBody>
          <a:bodyPr anchor="t"/>
          <a:lstStyle>
            <a:lvl1pPr algn="l">
              <a:defRPr sz="20700" b="1" cap="all"/>
            </a:lvl1pPr>
          </a:lstStyle>
          <a:p>
            <a:r>
              <a:rPr lang="en-US" smtClean="0"/>
              <a:t>Click to edit Master title style</a:t>
            </a:r>
            <a:endParaRPr lang="en-US"/>
          </a:p>
        </p:txBody>
      </p:sp>
      <p:sp>
        <p:nvSpPr>
          <p:cNvPr id="3" name="Text Placeholder 2"/>
          <p:cNvSpPr>
            <a:spLocks noGrp="1"/>
          </p:cNvSpPr>
          <p:nvPr>
            <p:ph type="body" idx="1"/>
          </p:nvPr>
        </p:nvSpPr>
        <p:spPr>
          <a:xfrm>
            <a:off x="4043448" y="13952225"/>
            <a:ext cx="43509248" cy="7200898"/>
          </a:xfrm>
        </p:spPr>
        <p:txBody>
          <a:bodyPr anchor="b"/>
          <a:lstStyle>
            <a:lvl1pPr marL="0" indent="0">
              <a:buNone/>
              <a:defRPr sz="10400">
                <a:solidFill>
                  <a:schemeClr val="tx1">
                    <a:tint val="75000"/>
                  </a:schemeClr>
                </a:solidFill>
              </a:defRPr>
            </a:lvl1pPr>
            <a:lvl2pPr marL="2366421" indent="0">
              <a:buNone/>
              <a:defRPr sz="9300">
                <a:solidFill>
                  <a:schemeClr val="tx1">
                    <a:tint val="75000"/>
                  </a:schemeClr>
                </a:solidFill>
              </a:defRPr>
            </a:lvl2pPr>
            <a:lvl3pPr marL="4732843" indent="0">
              <a:buNone/>
              <a:defRPr sz="8300">
                <a:solidFill>
                  <a:schemeClr val="tx1">
                    <a:tint val="75000"/>
                  </a:schemeClr>
                </a:solidFill>
              </a:defRPr>
            </a:lvl3pPr>
            <a:lvl4pPr marL="7099264" indent="0">
              <a:buNone/>
              <a:defRPr sz="7200">
                <a:solidFill>
                  <a:schemeClr val="tx1">
                    <a:tint val="75000"/>
                  </a:schemeClr>
                </a:solidFill>
              </a:defRPr>
            </a:lvl4pPr>
            <a:lvl5pPr marL="9465686" indent="0">
              <a:buNone/>
              <a:defRPr sz="7200">
                <a:solidFill>
                  <a:schemeClr val="tx1">
                    <a:tint val="75000"/>
                  </a:schemeClr>
                </a:solidFill>
              </a:defRPr>
            </a:lvl5pPr>
            <a:lvl6pPr marL="11832107" indent="0">
              <a:buNone/>
              <a:defRPr sz="7200">
                <a:solidFill>
                  <a:schemeClr val="tx1">
                    <a:tint val="75000"/>
                  </a:schemeClr>
                </a:solidFill>
              </a:defRPr>
            </a:lvl6pPr>
            <a:lvl7pPr marL="14198529" indent="0">
              <a:buNone/>
              <a:defRPr sz="7200">
                <a:solidFill>
                  <a:schemeClr val="tx1">
                    <a:tint val="75000"/>
                  </a:schemeClr>
                </a:solidFill>
              </a:defRPr>
            </a:lvl7pPr>
            <a:lvl8pPr marL="16564950" indent="0">
              <a:buNone/>
              <a:defRPr sz="7200">
                <a:solidFill>
                  <a:schemeClr val="tx1">
                    <a:tint val="75000"/>
                  </a:schemeClr>
                </a:solidFill>
              </a:defRPr>
            </a:lvl8pPr>
            <a:lvl9pPr marL="18931372" indent="0">
              <a:buNone/>
              <a:defRPr sz="7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86056-018D-448D-AF00-26970C6F665D}"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4232959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59368" y="7680962"/>
            <a:ext cx="22607746" cy="21724623"/>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0236" y="7680962"/>
            <a:ext cx="22607746" cy="21724623"/>
          </a:xfrm>
        </p:spPr>
        <p:txBody>
          <a:bodyPr/>
          <a:lstStyle>
            <a:lvl1pPr>
              <a:defRPr sz="14500"/>
            </a:lvl1pPr>
            <a:lvl2pPr>
              <a:defRPr sz="12400"/>
            </a:lvl2pPr>
            <a:lvl3pPr>
              <a:defRPr sz="10400"/>
            </a:lvl3pPr>
            <a:lvl4pPr>
              <a:defRPr sz="9300"/>
            </a:lvl4pPr>
            <a:lvl5pPr>
              <a:defRPr sz="9300"/>
            </a:lvl5pPr>
            <a:lvl6pPr>
              <a:defRPr sz="9300"/>
            </a:lvl6pPr>
            <a:lvl7pPr>
              <a:defRPr sz="9300"/>
            </a:lvl7pPr>
            <a:lvl8pPr>
              <a:defRPr sz="9300"/>
            </a:lvl8pPr>
            <a:lvl9pPr>
              <a:defRPr sz="9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91024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367" y="7368544"/>
            <a:ext cx="22616636" cy="3070858"/>
          </a:xfrm>
        </p:spPr>
        <p:txBody>
          <a:bodyPr anchor="b"/>
          <a:lstStyle>
            <a:lvl1pPr marL="0" indent="0">
              <a:buNone/>
              <a:defRPr sz="12400" b="1"/>
            </a:lvl1pPr>
            <a:lvl2pPr marL="2366421" indent="0">
              <a:buNone/>
              <a:defRPr sz="10400" b="1"/>
            </a:lvl2pPr>
            <a:lvl3pPr marL="4732843" indent="0">
              <a:buNone/>
              <a:defRPr sz="9300" b="1"/>
            </a:lvl3pPr>
            <a:lvl4pPr marL="7099264" indent="0">
              <a:buNone/>
              <a:defRPr sz="8300" b="1"/>
            </a:lvl4pPr>
            <a:lvl5pPr marL="9465686" indent="0">
              <a:buNone/>
              <a:defRPr sz="8300" b="1"/>
            </a:lvl5pPr>
            <a:lvl6pPr marL="11832107" indent="0">
              <a:buNone/>
              <a:defRPr sz="8300" b="1"/>
            </a:lvl6pPr>
            <a:lvl7pPr marL="14198529" indent="0">
              <a:buNone/>
              <a:defRPr sz="8300" b="1"/>
            </a:lvl7pPr>
            <a:lvl8pPr marL="16564950" indent="0">
              <a:buNone/>
              <a:defRPr sz="8300" b="1"/>
            </a:lvl8pPr>
            <a:lvl9pPr marL="18931372" indent="0">
              <a:buNone/>
              <a:defRPr sz="8300" b="1"/>
            </a:lvl9pPr>
          </a:lstStyle>
          <a:p>
            <a:pPr lvl="0"/>
            <a:r>
              <a:rPr lang="en-US" smtClean="0"/>
              <a:t>Click to edit Master text styles</a:t>
            </a:r>
          </a:p>
        </p:txBody>
      </p:sp>
      <p:sp>
        <p:nvSpPr>
          <p:cNvPr id="4" name="Content Placeholder 3"/>
          <p:cNvSpPr>
            <a:spLocks noGrp="1"/>
          </p:cNvSpPr>
          <p:nvPr>
            <p:ph sz="half" idx="2"/>
          </p:nvPr>
        </p:nvSpPr>
        <p:spPr>
          <a:xfrm>
            <a:off x="2559367" y="10439400"/>
            <a:ext cx="22616636" cy="18966183"/>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02465" y="7368544"/>
            <a:ext cx="22625520" cy="3070858"/>
          </a:xfrm>
        </p:spPr>
        <p:txBody>
          <a:bodyPr anchor="b"/>
          <a:lstStyle>
            <a:lvl1pPr marL="0" indent="0">
              <a:buNone/>
              <a:defRPr sz="12400" b="1"/>
            </a:lvl1pPr>
            <a:lvl2pPr marL="2366421" indent="0">
              <a:buNone/>
              <a:defRPr sz="10400" b="1"/>
            </a:lvl2pPr>
            <a:lvl3pPr marL="4732843" indent="0">
              <a:buNone/>
              <a:defRPr sz="9300" b="1"/>
            </a:lvl3pPr>
            <a:lvl4pPr marL="7099264" indent="0">
              <a:buNone/>
              <a:defRPr sz="8300" b="1"/>
            </a:lvl4pPr>
            <a:lvl5pPr marL="9465686" indent="0">
              <a:buNone/>
              <a:defRPr sz="8300" b="1"/>
            </a:lvl5pPr>
            <a:lvl6pPr marL="11832107" indent="0">
              <a:buNone/>
              <a:defRPr sz="8300" b="1"/>
            </a:lvl6pPr>
            <a:lvl7pPr marL="14198529" indent="0">
              <a:buNone/>
              <a:defRPr sz="8300" b="1"/>
            </a:lvl7pPr>
            <a:lvl8pPr marL="16564950" indent="0">
              <a:buNone/>
              <a:defRPr sz="8300" b="1"/>
            </a:lvl8pPr>
            <a:lvl9pPr marL="18931372" indent="0">
              <a:buNone/>
              <a:defRPr sz="8300" b="1"/>
            </a:lvl9pPr>
          </a:lstStyle>
          <a:p>
            <a:pPr lvl="0"/>
            <a:r>
              <a:rPr lang="en-US" smtClean="0"/>
              <a:t>Click to edit Master text styles</a:t>
            </a:r>
          </a:p>
        </p:txBody>
      </p:sp>
      <p:sp>
        <p:nvSpPr>
          <p:cNvPr id="6" name="Content Placeholder 5"/>
          <p:cNvSpPr>
            <a:spLocks noGrp="1"/>
          </p:cNvSpPr>
          <p:nvPr>
            <p:ph sz="quarter" idx="4"/>
          </p:nvPr>
        </p:nvSpPr>
        <p:spPr>
          <a:xfrm>
            <a:off x="26002465" y="10439400"/>
            <a:ext cx="22625520" cy="18966183"/>
          </a:xfrm>
        </p:spPr>
        <p:txBody>
          <a:bodyPr/>
          <a:lstStyle>
            <a:lvl1pPr>
              <a:defRPr sz="12400"/>
            </a:lvl1pPr>
            <a:lvl2pPr>
              <a:defRPr sz="10400"/>
            </a:lvl2pPr>
            <a:lvl3pPr>
              <a:defRPr sz="9300"/>
            </a:lvl3pPr>
            <a:lvl4pPr>
              <a:defRPr sz="8300"/>
            </a:lvl4pPr>
            <a:lvl5pPr>
              <a:defRPr sz="8300"/>
            </a:lvl5pPr>
            <a:lvl6pPr>
              <a:defRPr sz="8300"/>
            </a:lvl6pPr>
            <a:lvl7pPr>
              <a:defRPr sz="8300"/>
            </a:lvl7pPr>
            <a:lvl8pPr>
              <a:defRPr sz="8300"/>
            </a:lvl8pPr>
            <a:lvl9pPr>
              <a:defRPr sz="8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D86056-018D-448D-AF00-26970C6F665D}"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3465963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D86056-018D-448D-AF00-26970C6F665D}"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659302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86056-018D-448D-AF00-26970C6F665D}" type="datetimeFigureOut">
              <a:rPr lang="en-US" smtClean="0"/>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325705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374" y="1310641"/>
            <a:ext cx="16840285" cy="5577841"/>
          </a:xfrm>
        </p:spPr>
        <p:txBody>
          <a:bodyPr anchor="b"/>
          <a:lstStyle>
            <a:lvl1pPr algn="l">
              <a:defRPr sz="10400" b="1"/>
            </a:lvl1pPr>
          </a:lstStyle>
          <a:p>
            <a:r>
              <a:rPr lang="en-US" smtClean="0"/>
              <a:t>Click to edit Master title style</a:t>
            </a:r>
            <a:endParaRPr lang="en-US"/>
          </a:p>
        </p:txBody>
      </p:sp>
      <p:sp>
        <p:nvSpPr>
          <p:cNvPr id="3" name="Content Placeholder 2"/>
          <p:cNvSpPr>
            <a:spLocks noGrp="1"/>
          </p:cNvSpPr>
          <p:nvPr>
            <p:ph idx="1"/>
          </p:nvPr>
        </p:nvSpPr>
        <p:spPr>
          <a:xfrm>
            <a:off x="20012835" y="1310642"/>
            <a:ext cx="28615151" cy="28094943"/>
          </a:xfrm>
        </p:spPr>
        <p:txBody>
          <a:bodyPr/>
          <a:lstStyle>
            <a:lvl1pPr>
              <a:defRPr sz="16600"/>
            </a:lvl1pPr>
            <a:lvl2pPr>
              <a:defRPr sz="14500"/>
            </a:lvl2pPr>
            <a:lvl3pPr>
              <a:defRPr sz="12400"/>
            </a:lvl3pPr>
            <a:lvl4pPr>
              <a:defRPr sz="10400"/>
            </a:lvl4pPr>
            <a:lvl5pPr>
              <a:defRPr sz="10400"/>
            </a:lvl5pPr>
            <a:lvl6pPr>
              <a:defRPr sz="10400"/>
            </a:lvl6pPr>
            <a:lvl7pPr>
              <a:defRPr sz="10400"/>
            </a:lvl7pPr>
            <a:lvl8pPr>
              <a:defRPr sz="10400"/>
            </a:lvl8pPr>
            <a:lvl9pPr>
              <a:defRPr sz="10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374" y="6888483"/>
            <a:ext cx="16840285" cy="22517103"/>
          </a:xfrm>
        </p:spPr>
        <p:txBody>
          <a:bodyPr/>
          <a:lstStyle>
            <a:lvl1pPr marL="0" indent="0">
              <a:buNone/>
              <a:defRPr sz="7200"/>
            </a:lvl1pPr>
            <a:lvl2pPr marL="2366421" indent="0">
              <a:buNone/>
              <a:defRPr sz="6200"/>
            </a:lvl2pPr>
            <a:lvl3pPr marL="4732843" indent="0">
              <a:buNone/>
              <a:defRPr sz="5200"/>
            </a:lvl3pPr>
            <a:lvl4pPr marL="7099264" indent="0">
              <a:buNone/>
              <a:defRPr sz="4700"/>
            </a:lvl4pPr>
            <a:lvl5pPr marL="9465686" indent="0">
              <a:buNone/>
              <a:defRPr sz="4700"/>
            </a:lvl5pPr>
            <a:lvl6pPr marL="11832107" indent="0">
              <a:buNone/>
              <a:defRPr sz="4700"/>
            </a:lvl6pPr>
            <a:lvl7pPr marL="14198529" indent="0">
              <a:buNone/>
              <a:defRPr sz="4700"/>
            </a:lvl7pPr>
            <a:lvl8pPr marL="16564950" indent="0">
              <a:buNone/>
              <a:defRPr sz="4700"/>
            </a:lvl8pPr>
            <a:lvl9pPr marL="18931372"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71126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3079" y="23042880"/>
            <a:ext cx="30712410" cy="2720343"/>
          </a:xfrm>
        </p:spPr>
        <p:txBody>
          <a:bodyPr anchor="b"/>
          <a:lstStyle>
            <a:lvl1pPr algn="l">
              <a:defRPr sz="10400" b="1"/>
            </a:lvl1pPr>
          </a:lstStyle>
          <a:p>
            <a:r>
              <a:rPr lang="en-US" smtClean="0"/>
              <a:t>Click to edit Master title style</a:t>
            </a:r>
            <a:endParaRPr lang="en-US"/>
          </a:p>
        </p:txBody>
      </p:sp>
      <p:sp>
        <p:nvSpPr>
          <p:cNvPr id="3" name="Picture Placeholder 2"/>
          <p:cNvSpPr>
            <a:spLocks noGrp="1"/>
          </p:cNvSpPr>
          <p:nvPr>
            <p:ph type="pic" idx="1"/>
          </p:nvPr>
        </p:nvSpPr>
        <p:spPr>
          <a:xfrm>
            <a:off x="10033079" y="2941320"/>
            <a:ext cx="30712410" cy="19751040"/>
          </a:xfrm>
        </p:spPr>
        <p:txBody>
          <a:bodyPr/>
          <a:lstStyle>
            <a:lvl1pPr marL="0" indent="0">
              <a:buNone/>
              <a:defRPr sz="16600"/>
            </a:lvl1pPr>
            <a:lvl2pPr marL="2366421" indent="0">
              <a:buNone/>
              <a:defRPr sz="14500"/>
            </a:lvl2pPr>
            <a:lvl3pPr marL="4732843" indent="0">
              <a:buNone/>
              <a:defRPr sz="12400"/>
            </a:lvl3pPr>
            <a:lvl4pPr marL="7099264" indent="0">
              <a:buNone/>
              <a:defRPr sz="10400"/>
            </a:lvl4pPr>
            <a:lvl5pPr marL="9465686" indent="0">
              <a:buNone/>
              <a:defRPr sz="10400"/>
            </a:lvl5pPr>
            <a:lvl6pPr marL="11832107" indent="0">
              <a:buNone/>
              <a:defRPr sz="10400"/>
            </a:lvl6pPr>
            <a:lvl7pPr marL="14198529" indent="0">
              <a:buNone/>
              <a:defRPr sz="10400"/>
            </a:lvl7pPr>
            <a:lvl8pPr marL="16564950" indent="0">
              <a:buNone/>
              <a:defRPr sz="10400"/>
            </a:lvl8pPr>
            <a:lvl9pPr marL="18931372" indent="0">
              <a:buNone/>
              <a:defRPr sz="10400"/>
            </a:lvl9pPr>
          </a:lstStyle>
          <a:p>
            <a:endParaRPr lang="en-US"/>
          </a:p>
        </p:txBody>
      </p:sp>
      <p:sp>
        <p:nvSpPr>
          <p:cNvPr id="4" name="Text Placeholder 3"/>
          <p:cNvSpPr>
            <a:spLocks noGrp="1"/>
          </p:cNvSpPr>
          <p:nvPr>
            <p:ph type="body" sz="half" idx="2"/>
          </p:nvPr>
        </p:nvSpPr>
        <p:spPr>
          <a:xfrm>
            <a:off x="10033079" y="25763224"/>
            <a:ext cx="30712410" cy="3863337"/>
          </a:xfrm>
        </p:spPr>
        <p:txBody>
          <a:bodyPr/>
          <a:lstStyle>
            <a:lvl1pPr marL="0" indent="0">
              <a:buNone/>
              <a:defRPr sz="7200"/>
            </a:lvl1pPr>
            <a:lvl2pPr marL="2366421" indent="0">
              <a:buNone/>
              <a:defRPr sz="6200"/>
            </a:lvl2pPr>
            <a:lvl3pPr marL="4732843" indent="0">
              <a:buNone/>
              <a:defRPr sz="5200"/>
            </a:lvl3pPr>
            <a:lvl4pPr marL="7099264" indent="0">
              <a:buNone/>
              <a:defRPr sz="4700"/>
            </a:lvl4pPr>
            <a:lvl5pPr marL="9465686" indent="0">
              <a:buNone/>
              <a:defRPr sz="4700"/>
            </a:lvl5pPr>
            <a:lvl6pPr marL="11832107" indent="0">
              <a:buNone/>
              <a:defRPr sz="4700"/>
            </a:lvl6pPr>
            <a:lvl7pPr marL="14198529" indent="0">
              <a:buNone/>
              <a:defRPr sz="4700"/>
            </a:lvl7pPr>
            <a:lvl8pPr marL="16564950" indent="0">
              <a:buNone/>
              <a:defRPr sz="4700"/>
            </a:lvl8pPr>
            <a:lvl9pPr marL="18931372" indent="0">
              <a:buNone/>
              <a:defRPr sz="4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86056-018D-448D-AF00-26970C6F665D}"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7E15A-6B4A-4BBF-A65F-FD27646CC801}" type="slidenum">
              <a:rPr lang="en-US" smtClean="0"/>
              <a:t>‹#›</a:t>
            </a:fld>
            <a:endParaRPr lang="en-US"/>
          </a:p>
        </p:txBody>
      </p:sp>
    </p:spTree>
    <p:extLst>
      <p:ext uri="{BB962C8B-B14F-4D97-AF65-F5344CB8AC3E}">
        <p14:creationId xmlns:p14="http://schemas.microsoft.com/office/powerpoint/2010/main" val="109131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59371" y="1318264"/>
            <a:ext cx="46068615" cy="5486400"/>
          </a:xfrm>
          <a:prstGeom prst="rect">
            <a:avLst/>
          </a:prstGeom>
        </p:spPr>
        <p:txBody>
          <a:bodyPr vert="horz" lIns="473284" tIns="236642" rIns="473284" bIns="236642"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59371" y="7680962"/>
            <a:ext cx="46068615" cy="21724623"/>
          </a:xfrm>
          <a:prstGeom prst="rect">
            <a:avLst/>
          </a:prstGeom>
        </p:spPr>
        <p:txBody>
          <a:bodyPr vert="horz" lIns="473284" tIns="236642" rIns="473284" bIns="23664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59371" y="30510483"/>
            <a:ext cx="11943715" cy="1752600"/>
          </a:xfrm>
          <a:prstGeom prst="rect">
            <a:avLst/>
          </a:prstGeom>
        </p:spPr>
        <p:txBody>
          <a:bodyPr vert="horz" lIns="473284" tIns="236642" rIns="473284" bIns="236642" rtlCol="0" anchor="ctr"/>
          <a:lstStyle>
            <a:lvl1pPr algn="l">
              <a:defRPr sz="6200">
                <a:solidFill>
                  <a:schemeClr val="tx1">
                    <a:tint val="75000"/>
                  </a:schemeClr>
                </a:solidFill>
              </a:defRPr>
            </a:lvl1pPr>
          </a:lstStyle>
          <a:p>
            <a:fld id="{A5D86056-018D-448D-AF00-26970C6F665D}" type="datetimeFigureOut">
              <a:rPr lang="en-US" smtClean="0"/>
              <a:t>12/10/2019</a:t>
            </a:fld>
            <a:endParaRPr lang="en-US"/>
          </a:p>
        </p:txBody>
      </p:sp>
      <p:sp>
        <p:nvSpPr>
          <p:cNvPr id="5" name="Footer Placeholder 4"/>
          <p:cNvSpPr>
            <a:spLocks noGrp="1"/>
          </p:cNvSpPr>
          <p:nvPr>
            <p:ph type="ftr" sz="quarter" idx="3"/>
          </p:nvPr>
        </p:nvSpPr>
        <p:spPr>
          <a:xfrm>
            <a:off x="17489011" y="30510483"/>
            <a:ext cx="16209328" cy="1752600"/>
          </a:xfrm>
          <a:prstGeom prst="rect">
            <a:avLst/>
          </a:prstGeom>
        </p:spPr>
        <p:txBody>
          <a:bodyPr vert="horz" lIns="473284" tIns="236642" rIns="473284" bIns="236642" rtlCol="0" anchor="ctr"/>
          <a:lstStyle>
            <a:lvl1pPr algn="ctr">
              <a:defRPr sz="6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84271" y="30510483"/>
            <a:ext cx="11943715" cy="1752600"/>
          </a:xfrm>
          <a:prstGeom prst="rect">
            <a:avLst/>
          </a:prstGeom>
        </p:spPr>
        <p:txBody>
          <a:bodyPr vert="horz" lIns="473284" tIns="236642" rIns="473284" bIns="236642" rtlCol="0" anchor="ctr"/>
          <a:lstStyle>
            <a:lvl1pPr algn="r">
              <a:defRPr sz="6200">
                <a:solidFill>
                  <a:schemeClr val="tx1">
                    <a:tint val="75000"/>
                  </a:schemeClr>
                </a:solidFill>
              </a:defRPr>
            </a:lvl1pPr>
          </a:lstStyle>
          <a:p>
            <a:fld id="{73B7E15A-6B4A-4BBF-A65F-FD27646CC801}" type="slidenum">
              <a:rPr lang="en-US" smtClean="0"/>
              <a:t>‹#›</a:t>
            </a:fld>
            <a:endParaRPr lang="en-US"/>
          </a:p>
        </p:txBody>
      </p:sp>
    </p:spTree>
    <p:extLst>
      <p:ext uri="{BB962C8B-B14F-4D97-AF65-F5344CB8AC3E}">
        <p14:creationId xmlns:p14="http://schemas.microsoft.com/office/powerpoint/2010/main" val="3746959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32843" rtl="0" eaLnBrk="1" latinLnBrk="0" hangingPunct="1">
        <a:spcBef>
          <a:spcPct val="0"/>
        </a:spcBef>
        <a:buNone/>
        <a:defRPr sz="22800" kern="1200">
          <a:solidFill>
            <a:schemeClr val="tx1"/>
          </a:solidFill>
          <a:latin typeface="+mj-lt"/>
          <a:ea typeface="+mj-ea"/>
          <a:cs typeface="+mj-cs"/>
        </a:defRPr>
      </a:lvl1pPr>
    </p:titleStyle>
    <p:bodyStyle>
      <a:lvl1pPr marL="1774816" indent="-1774816" algn="l" defTabSz="4732843" rtl="0" eaLnBrk="1" latinLnBrk="0" hangingPunct="1">
        <a:spcBef>
          <a:spcPct val="20000"/>
        </a:spcBef>
        <a:buFont typeface="Arial" panose="020B0604020202020204" pitchFamily="34" charset="0"/>
        <a:buChar char="•"/>
        <a:defRPr sz="16600" kern="1200">
          <a:solidFill>
            <a:schemeClr val="tx1"/>
          </a:solidFill>
          <a:latin typeface="+mn-lt"/>
          <a:ea typeface="+mn-ea"/>
          <a:cs typeface="+mn-cs"/>
        </a:defRPr>
      </a:lvl1pPr>
      <a:lvl2pPr marL="3845435" indent="-1479013" algn="l" defTabSz="4732843" rtl="0" eaLnBrk="1" latinLnBrk="0" hangingPunct="1">
        <a:spcBef>
          <a:spcPct val="20000"/>
        </a:spcBef>
        <a:buFont typeface="Arial" panose="020B0604020202020204" pitchFamily="34" charset="0"/>
        <a:buChar char="–"/>
        <a:defRPr sz="14500" kern="1200">
          <a:solidFill>
            <a:schemeClr val="tx1"/>
          </a:solidFill>
          <a:latin typeface="+mn-lt"/>
          <a:ea typeface="+mn-ea"/>
          <a:cs typeface="+mn-cs"/>
        </a:defRPr>
      </a:lvl2pPr>
      <a:lvl3pPr marL="5916054" indent="-1183211" algn="l" defTabSz="4732843" rtl="0" eaLnBrk="1" latinLnBrk="0" hangingPunct="1">
        <a:spcBef>
          <a:spcPct val="20000"/>
        </a:spcBef>
        <a:buFont typeface="Arial" panose="020B0604020202020204" pitchFamily="34" charset="0"/>
        <a:buChar char="•"/>
        <a:defRPr sz="12400" kern="1200">
          <a:solidFill>
            <a:schemeClr val="tx1"/>
          </a:solidFill>
          <a:latin typeface="+mn-lt"/>
          <a:ea typeface="+mn-ea"/>
          <a:cs typeface="+mn-cs"/>
        </a:defRPr>
      </a:lvl3pPr>
      <a:lvl4pPr marL="8282475"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4pPr>
      <a:lvl5pPr marL="10648897"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5pPr>
      <a:lvl6pPr marL="13015318"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6pPr>
      <a:lvl7pPr marL="15381740"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7pPr>
      <a:lvl8pPr marL="17748161"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8pPr>
      <a:lvl9pPr marL="20114583" indent="-1183211" algn="l" defTabSz="4732843" rtl="0" eaLnBrk="1" latinLnBrk="0" hangingPunct="1">
        <a:spcBef>
          <a:spcPct val="20000"/>
        </a:spcBef>
        <a:buFont typeface="Arial" panose="020B0604020202020204" pitchFamily="34" charset="0"/>
        <a:buChar char="•"/>
        <a:defRPr sz="10400" kern="1200">
          <a:solidFill>
            <a:schemeClr val="tx1"/>
          </a:solidFill>
          <a:latin typeface="+mn-lt"/>
          <a:ea typeface="+mn-ea"/>
          <a:cs typeface="+mn-cs"/>
        </a:defRPr>
      </a:lvl9pPr>
    </p:bodyStyle>
    <p:otherStyle>
      <a:defPPr>
        <a:defRPr lang="en-US"/>
      </a:defPPr>
      <a:lvl1pPr marL="0" algn="l" defTabSz="4732843" rtl="0" eaLnBrk="1" latinLnBrk="0" hangingPunct="1">
        <a:defRPr sz="9300" kern="1200">
          <a:solidFill>
            <a:schemeClr val="tx1"/>
          </a:solidFill>
          <a:latin typeface="+mn-lt"/>
          <a:ea typeface="+mn-ea"/>
          <a:cs typeface="+mn-cs"/>
        </a:defRPr>
      </a:lvl1pPr>
      <a:lvl2pPr marL="2366421" algn="l" defTabSz="4732843" rtl="0" eaLnBrk="1" latinLnBrk="0" hangingPunct="1">
        <a:defRPr sz="9300" kern="1200">
          <a:solidFill>
            <a:schemeClr val="tx1"/>
          </a:solidFill>
          <a:latin typeface="+mn-lt"/>
          <a:ea typeface="+mn-ea"/>
          <a:cs typeface="+mn-cs"/>
        </a:defRPr>
      </a:lvl2pPr>
      <a:lvl3pPr marL="4732843" algn="l" defTabSz="4732843" rtl="0" eaLnBrk="1" latinLnBrk="0" hangingPunct="1">
        <a:defRPr sz="9300" kern="1200">
          <a:solidFill>
            <a:schemeClr val="tx1"/>
          </a:solidFill>
          <a:latin typeface="+mn-lt"/>
          <a:ea typeface="+mn-ea"/>
          <a:cs typeface="+mn-cs"/>
        </a:defRPr>
      </a:lvl3pPr>
      <a:lvl4pPr marL="7099264" algn="l" defTabSz="4732843" rtl="0" eaLnBrk="1" latinLnBrk="0" hangingPunct="1">
        <a:defRPr sz="9300" kern="1200">
          <a:solidFill>
            <a:schemeClr val="tx1"/>
          </a:solidFill>
          <a:latin typeface="+mn-lt"/>
          <a:ea typeface="+mn-ea"/>
          <a:cs typeface="+mn-cs"/>
        </a:defRPr>
      </a:lvl4pPr>
      <a:lvl5pPr marL="9465686" algn="l" defTabSz="4732843" rtl="0" eaLnBrk="1" latinLnBrk="0" hangingPunct="1">
        <a:defRPr sz="9300" kern="1200">
          <a:solidFill>
            <a:schemeClr val="tx1"/>
          </a:solidFill>
          <a:latin typeface="+mn-lt"/>
          <a:ea typeface="+mn-ea"/>
          <a:cs typeface="+mn-cs"/>
        </a:defRPr>
      </a:lvl5pPr>
      <a:lvl6pPr marL="11832107" algn="l" defTabSz="4732843" rtl="0" eaLnBrk="1" latinLnBrk="0" hangingPunct="1">
        <a:defRPr sz="9300" kern="1200">
          <a:solidFill>
            <a:schemeClr val="tx1"/>
          </a:solidFill>
          <a:latin typeface="+mn-lt"/>
          <a:ea typeface="+mn-ea"/>
          <a:cs typeface="+mn-cs"/>
        </a:defRPr>
      </a:lvl6pPr>
      <a:lvl7pPr marL="14198529" algn="l" defTabSz="4732843" rtl="0" eaLnBrk="1" latinLnBrk="0" hangingPunct="1">
        <a:defRPr sz="9300" kern="1200">
          <a:solidFill>
            <a:schemeClr val="tx1"/>
          </a:solidFill>
          <a:latin typeface="+mn-lt"/>
          <a:ea typeface="+mn-ea"/>
          <a:cs typeface="+mn-cs"/>
        </a:defRPr>
      </a:lvl7pPr>
      <a:lvl8pPr marL="16564950" algn="l" defTabSz="4732843" rtl="0" eaLnBrk="1" latinLnBrk="0" hangingPunct="1">
        <a:defRPr sz="9300" kern="1200">
          <a:solidFill>
            <a:schemeClr val="tx1"/>
          </a:solidFill>
          <a:latin typeface="+mn-lt"/>
          <a:ea typeface="+mn-ea"/>
          <a:cs typeface="+mn-cs"/>
        </a:defRPr>
      </a:lvl8pPr>
      <a:lvl9pPr marL="18931372" algn="l" defTabSz="4732843" rtl="0" eaLnBrk="1" latinLnBrk="0" hangingPunct="1">
        <a:defRPr sz="9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comments" Target="../comments/comment1.xml"/><Relationship Id="rId3" Type="http://schemas.openxmlformats.org/officeDocument/2006/relationships/hyperlink" Target="mailto:drasco@wtamu.edu" TargetMode="External"/><Relationship Id="rId7" Type="http://schemas.openxmlformats.org/officeDocument/2006/relationships/chart" Target="../charts/chart2.xml"/><Relationship Id="rId12"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1.xml"/><Relationship Id="rId11" Type="http://schemas.openxmlformats.org/officeDocument/2006/relationships/diagramColors" Target="../diagrams/colors1.xml"/><Relationship Id="rId5" Type="http://schemas.openxmlformats.org/officeDocument/2006/relationships/image" Target="../media/image1.png"/><Relationship Id="rId10" Type="http://schemas.openxmlformats.org/officeDocument/2006/relationships/diagramQuickStyle" Target="../diagrams/quickStyle1.xml"/><Relationship Id="rId4" Type="http://schemas.openxmlformats.org/officeDocument/2006/relationships/hyperlink" Target="mailto:Danney.rasco@wildcats.unh.edu" TargetMode="External"/><Relationship Id="rId9"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9525" y="3"/>
            <a:ext cx="51206400" cy="4007709"/>
          </a:xfrm>
          <a:prstGeom prst="rect">
            <a:avLst/>
          </a:prstGeom>
          <a:solidFill>
            <a:schemeClr val="accent2">
              <a:lumMod val="50000"/>
            </a:schemeClr>
          </a:solidFill>
          <a:ln>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05675" y="459431"/>
            <a:ext cx="36576000" cy="2954655"/>
          </a:xfrm>
          <a:prstGeom prst="rect">
            <a:avLst/>
          </a:prstGeom>
          <a:noFill/>
        </p:spPr>
        <p:txBody>
          <a:bodyPr wrap="square" rtlCol="0">
            <a:spAutoFit/>
          </a:bodyPr>
          <a:lstStyle/>
          <a:p>
            <a:pPr algn="ctr"/>
            <a:r>
              <a:rPr lang="en-US" sz="8000" b="1" dirty="0" smtClean="0">
                <a:solidFill>
                  <a:schemeClr val="bg1"/>
                </a:solidFill>
              </a:rPr>
              <a:t>Formative Assessment: The Impact of Question Type</a:t>
            </a:r>
          </a:p>
          <a:p>
            <a:pPr algn="ctr"/>
            <a:endParaRPr lang="en-US" sz="2200" b="1" dirty="0" smtClean="0">
              <a:solidFill>
                <a:schemeClr val="bg1"/>
              </a:solidFill>
            </a:endParaRPr>
          </a:p>
          <a:p>
            <a:pPr algn="ctr"/>
            <a:r>
              <a:rPr lang="en-US" sz="4200" dirty="0" smtClean="0">
                <a:solidFill>
                  <a:schemeClr val="bg1"/>
                </a:solidFill>
              </a:rPr>
              <a:t>Dylan P. Collins and Danney Rasco, PhD</a:t>
            </a:r>
          </a:p>
          <a:p>
            <a:pPr algn="ctr"/>
            <a:r>
              <a:rPr lang="en-US" sz="4200" dirty="0" smtClean="0">
                <a:solidFill>
                  <a:schemeClr val="bg1"/>
                </a:solidFill>
              </a:rPr>
              <a:t>West Texas A&amp;M University</a:t>
            </a:r>
          </a:p>
        </p:txBody>
      </p:sp>
      <p:sp>
        <p:nvSpPr>
          <p:cNvPr id="10" name="TextBox 9"/>
          <p:cNvSpPr txBox="1"/>
          <p:nvPr/>
        </p:nvSpPr>
        <p:spPr>
          <a:xfrm>
            <a:off x="904874" y="4649205"/>
            <a:ext cx="17373600" cy="744878"/>
          </a:xfrm>
          <a:prstGeom prst="rect">
            <a:avLst/>
          </a:prstGeom>
          <a:solidFill>
            <a:schemeClr val="accent2">
              <a:lumMod val="50000"/>
            </a:schemeClr>
          </a:solidFill>
          <a:ln>
            <a:noFill/>
          </a:ln>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smtClean="0">
                <a:solidFill>
                  <a:srgbClr val="FFFFFF"/>
                </a:solidFill>
              </a:rPr>
              <a:t>Abstract</a:t>
            </a:r>
            <a:endParaRPr lang="en-US" sz="4200" b="1" dirty="0">
              <a:solidFill>
                <a:srgbClr val="FFFFFF"/>
              </a:solidFill>
            </a:endParaRPr>
          </a:p>
        </p:txBody>
      </p:sp>
      <p:sp>
        <p:nvSpPr>
          <p:cNvPr id="11" name="TextBox 10"/>
          <p:cNvSpPr txBox="1"/>
          <p:nvPr/>
        </p:nvSpPr>
        <p:spPr>
          <a:xfrm>
            <a:off x="904875" y="21031200"/>
            <a:ext cx="17373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smtClean="0">
                <a:solidFill>
                  <a:srgbClr val="FFFFFF"/>
                </a:solidFill>
              </a:rPr>
              <a:t>Method</a:t>
            </a:r>
            <a:endParaRPr lang="en-US" sz="4200" b="1" dirty="0">
              <a:solidFill>
                <a:srgbClr val="FFFFFF"/>
              </a:solidFill>
            </a:endParaRPr>
          </a:p>
        </p:txBody>
      </p:sp>
      <p:sp>
        <p:nvSpPr>
          <p:cNvPr id="12" name="TextBox 11"/>
          <p:cNvSpPr txBox="1"/>
          <p:nvPr/>
        </p:nvSpPr>
        <p:spPr>
          <a:xfrm>
            <a:off x="20107275" y="4645152"/>
            <a:ext cx="13563600" cy="763373"/>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smtClean="0">
                <a:solidFill>
                  <a:srgbClr val="FFFFFF"/>
                </a:solidFill>
              </a:rPr>
              <a:t>Results</a:t>
            </a:r>
            <a:endParaRPr lang="en-US" sz="4200" b="1" dirty="0">
              <a:solidFill>
                <a:srgbClr val="FFFFFF"/>
              </a:solidFill>
            </a:endParaRPr>
          </a:p>
        </p:txBody>
      </p:sp>
      <p:sp>
        <p:nvSpPr>
          <p:cNvPr id="13" name="TextBox 12"/>
          <p:cNvSpPr txBox="1"/>
          <p:nvPr/>
        </p:nvSpPr>
        <p:spPr>
          <a:xfrm>
            <a:off x="35652075" y="4649205"/>
            <a:ext cx="146304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200" b="1" dirty="0" smtClean="0">
                <a:solidFill>
                  <a:srgbClr val="FFFFFF"/>
                </a:solidFill>
              </a:rPr>
              <a:t>Discussion</a:t>
            </a:r>
            <a:endParaRPr lang="en-US" sz="4200" b="1" dirty="0">
              <a:solidFill>
                <a:srgbClr val="FFFFFF"/>
              </a:solidFill>
            </a:endParaRPr>
          </a:p>
        </p:txBody>
      </p:sp>
      <p:sp>
        <p:nvSpPr>
          <p:cNvPr id="14" name="TextBox 13"/>
          <p:cNvSpPr txBox="1"/>
          <p:nvPr/>
        </p:nvSpPr>
        <p:spPr>
          <a:xfrm>
            <a:off x="35652075" y="19890150"/>
            <a:ext cx="146304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References</a:t>
            </a:r>
          </a:p>
        </p:txBody>
      </p:sp>
      <p:sp>
        <p:nvSpPr>
          <p:cNvPr id="2" name="TextBox 1"/>
          <p:cNvSpPr txBox="1"/>
          <p:nvPr/>
        </p:nvSpPr>
        <p:spPr>
          <a:xfrm>
            <a:off x="904875" y="5486400"/>
            <a:ext cx="17373598" cy="3862596"/>
          </a:xfrm>
          <a:prstGeom prst="rect">
            <a:avLst/>
          </a:prstGeom>
          <a:noFill/>
        </p:spPr>
        <p:txBody>
          <a:bodyPr wrap="square" rtlCol="0">
            <a:spAutoFit/>
          </a:bodyPr>
          <a:lstStyle/>
          <a:p>
            <a:r>
              <a:rPr lang="en-US" sz="3500" dirty="0" smtClean="0"/>
              <a:t>This study examined how quiz question type (factual, application) impacts performance on a later exam, which contained both factual and application questions. The results showed students who completed application quizzes did better overall on the exam, and they did particularly better on the application questions compared to students who completed factual quizzes. There was not a significant difference on the factual exam </a:t>
            </a:r>
            <a:r>
              <a:rPr lang="en-US" sz="3500" dirty="0"/>
              <a:t>items between the quiz </a:t>
            </a:r>
            <a:r>
              <a:rPr lang="en-US" sz="3500" dirty="0" smtClean="0"/>
              <a:t>conditions, although the application quizzes still resulted in slightly higher performance. Practical and theoretical implications are discussed.</a:t>
            </a:r>
            <a:endParaRPr lang="en-US" sz="3500" dirty="0"/>
          </a:p>
        </p:txBody>
      </p:sp>
      <p:sp>
        <p:nvSpPr>
          <p:cNvPr id="18" name="TextBox 17"/>
          <p:cNvSpPr txBox="1"/>
          <p:nvPr/>
        </p:nvSpPr>
        <p:spPr>
          <a:xfrm>
            <a:off x="904875" y="9348996"/>
            <a:ext cx="173736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Theoretical Background</a:t>
            </a:r>
          </a:p>
        </p:txBody>
      </p:sp>
      <p:sp>
        <p:nvSpPr>
          <p:cNvPr id="3" name="TextBox 2"/>
          <p:cNvSpPr txBox="1"/>
          <p:nvPr/>
        </p:nvSpPr>
        <p:spPr>
          <a:xfrm>
            <a:off x="904873" y="10058400"/>
            <a:ext cx="17373600" cy="10941457"/>
          </a:xfrm>
          <a:prstGeom prst="rect">
            <a:avLst/>
          </a:prstGeom>
          <a:noFill/>
          <a:ln w="76200">
            <a:noFill/>
          </a:ln>
        </p:spPr>
        <p:txBody>
          <a:bodyPr wrap="square" rtlCol="0">
            <a:spAutoFit/>
          </a:bodyPr>
          <a:lstStyle/>
          <a:p>
            <a:r>
              <a:rPr lang="en-US" sz="4000" dirty="0" smtClean="0"/>
              <a:t> </a:t>
            </a:r>
            <a:r>
              <a:rPr lang="en-US" sz="4000" u="sng" dirty="0" smtClean="0">
                <a:solidFill>
                  <a:schemeClr val="accent2">
                    <a:lumMod val="50000"/>
                  </a:schemeClr>
                </a:solidFill>
              </a:rPr>
              <a:t>Transfer-Appropriate </a:t>
            </a:r>
            <a:r>
              <a:rPr lang="en-US" sz="4000" u="sng" dirty="0">
                <a:solidFill>
                  <a:schemeClr val="accent2">
                    <a:lumMod val="50000"/>
                  </a:schemeClr>
                </a:solidFill>
              </a:rPr>
              <a:t>P</a:t>
            </a:r>
            <a:r>
              <a:rPr lang="en-US" sz="4000" u="sng" dirty="0" smtClean="0">
                <a:solidFill>
                  <a:schemeClr val="accent2">
                    <a:lumMod val="50000"/>
                  </a:schemeClr>
                </a:solidFill>
              </a:rPr>
              <a:t>rocessing</a:t>
            </a:r>
            <a:r>
              <a:rPr lang="en-US" sz="4000" dirty="0" smtClean="0">
                <a:solidFill>
                  <a:schemeClr val="accent2">
                    <a:lumMod val="50000"/>
                  </a:schemeClr>
                </a:solidFill>
              </a:rPr>
              <a:t> </a:t>
            </a:r>
          </a:p>
          <a:p>
            <a:r>
              <a:rPr lang="en-US" sz="3500" dirty="0" smtClean="0"/>
              <a:t>Transfer-Appropriate processing asserts that memory retrieval is improved when encoding and retrieval are completed under </a:t>
            </a:r>
            <a:r>
              <a:rPr lang="en-US" sz="3500" dirty="0"/>
              <a:t>similar </a:t>
            </a:r>
            <a:r>
              <a:rPr lang="en-US" sz="3500" dirty="0" smtClean="0"/>
              <a:t>conditions (e.g., Lockhart, 2002; Morris, </a:t>
            </a:r>
            <a:r>
              <a:rPr lang="en-US" sz="3500" dirty="0" err="1" smtClean="0"/>
              <a:t>Bransford</a:t>
            </a:r>
            <a:r>
              <a:rPr lang="en-US" sz="3500" dirty="0" smtClean="0"/>
              <a:t>, &amp; Franks, 1977). These conditions may include: 1) The medium in which the information is learned; 2) the environment around the learning session; 3) the state in which the person is when learning; or 4) the type of question on an exam compared to the way the information was </a:t>
            </a:r>
            <a:r>
              <a:rPr lang="en-US" sz="3500" dirty="0"/>
              <a:t>studied (Gluck, </a:t>
            </a:r>
            <a:r>
              <a:rPr lang="en-US" sz="3500" dirty="0" smtClean="0"/>
              <a:t>Mercado, </a:t>
            </a:r>
            <a:r>
              <a:rPr lang="en-US" sz="3500" dirty="0"/>
              <a:t>&amp; </a:t>
            </a:r>
            <a:r>
              <a:rPr lang="en-US" sz="3500" dirty="0" smtClean="0"/>
              <a:t>Myers, 2014). </a:t>
            </a:r>
            <a:endParaRPr lang="en-US" sz="2000" dirty="0"/>
          </a:p>
          <a:p>
            <a:endParaRPr lang="en-US" sz="2000" dirty="0"/>
          </a:p>
          <a:p>
            <a:r>
              <a:rPr lang="en-US" sz="4000" u="sng" dirty="0" smtClean="0">
                <a:solidFill>
                  <a:schemeClr val="accent2">
                    <a:lumMod val="50000"/>
                  </a:schemeClr>
                </a:solidFill>
              </a:rPr>
              <a:t>Level of Processing</a:t>
            </a:r>
            <a:endParaRPr lang="en-US" sz="3500" dirty="0" smtClean="0">
              <a:solidFill>
                <a:schemeClr val="accent2">
                  <a:lumMod val="50000"/>
                </a:schemeClr>
              </a:solidFill>
            </a:endParaRPr>
          </a:p>
          <a:p>
            <a:r>
              <a:rPr lang="en-US" sz="3500" dirty="0" smtClean="0"/>
              <a:t>The level-of-processing perspective states that the depth of process is important for memory recall, and deeper processing should result in better recall </a:t>
            </a:r>
            <a:r>
              <a:rPr lang="en-US" sz="3500" dirty="0"/>
              <a:t>(Craik &amp; </a:t>
            </a:r>
            <a:r>
              <a:rPr lang="en-US" sz="3500" dirty="0" err="1"/>
              <a:t>Tulving</a:t>
            </a:r>
            <a:r>
              <a:rPr lang="en-US" sz="3500" dirty="0"/>
              <a:t>, </a:t>
            </a:r>
            <a:r>
              <a:rPr lang="en-US" sz="3500" dirty="0" smtClean="0"/>
              <a:t>1975). For example, individuals who practicing at a shallow level (</a:t>
            </a:r>
            <a:r>
              <a:rPr lang="en-US" sz="3500" dirty="0"/>
              <a:t>e.g., </a:t>
            </a:r>
            <a:r>
              <a:rPr lang="en-US" sz="3500" dirty="0" smtClean="0"/>
              <a:t>using flash </a:t>
            </a:r>
            <a:r>
              <a:rPr lang="en-US" sz="3500" dirty="0"/>
              <a:t>cards and rote </a:t>
            </a:r>
            <a:r>
              <a:rPr lang="en-US" sz="3500" dirty="0" smtClean="0"/>
              <a:t>memorization) should perform worse on a subsequent test compared to individuals who apply the vocabulary to a real-life situation, which requires a deeper level of processing.</a:t>
            </a:r>
            <a:endParaRPr lang="en-US" sz="2000" dirty="0"/>
          </a:p>
          <a:p>
            <a:endParaRPr lang="en-US" sz="2000" dirty="0"/>
          </a:p>
          <a:p>
            <a:r>
              <a:rPr lang="en-US" sz="4000" u="sng" dirty="0" smtClean="0">
                <a:solidFill>
                  <a:schemeClr val="accent2">
                    <a:lumMod val="50000"/>
                  </a:schemeClr>
                </a:solidFill>
              </a:rPr>
              <a:t>Hypothesis</a:t>
            </a:r>
            <a:endParaRPr lang="en-US" sz="3500" dirty="0" smtClean="0">
              <a:solidFill>
                <a:schemeClr val="accent2">
                  <a:lumMod val="50000"/>
                </a:schemeClr>
              </a:solidFill>
            </a:endParaRPr>
          </a:p>
          <a:p>
            <a:r>
              <a:rPr lang="en-US" sz="3500" dirty="0" smtClean="0"/>
              <a:t>Based on the transfer-appropriate-processing perspective, it was hypothesized that using a similar question type on quizzes and exams would result in better performance on the exam. </a:t>
            </a:r>
          </a:p>
          <a:p>
            <a:endParaRPr lang="en-US" sz="2000" dirty="0"/>
          </a:p>
          <a:p>
            <a:r>
              <a:rPr lang="en-US" sz="3500" dirty="0" smtClean="0"/>
              <a:t>Based on the level-of-processing perspective, it was hypothesized that using deeper questions (e.g., application) on the quizzes would result in better performance on the exam. </a:t>
            </a:r>
            <a:endParaRPr lang="en-US" sz="4000" dirty="0"/>
          </a:p>
        </p:txBody>
      </p:sp>
      <p:sp>
        <p:nvSpPr>
          <p:cNvPr id="4" name="TextBox 3"/>
          <p:cNvSpPr txBox="1"/>
          <p:nvPr/>
        </p:nvSpPr>
        <p:spPr>
          <a:xfrm>
            <a:off x="904875" y="22042464"/>
            <a:ext cx="17296039" cy="6093976"/>
          </a:xfrm>
          <a:prstGeom prst="rect">
            <a:avLst/>
          </a:prstGeom>
          <a:noFill/>
          <a:ln>
            <a:noFill/>
          </a:ln>
        </p:spPr>
        <p:txBody>
          <a:bodyPr wrap="square" rtlCol="0">
            <a:spAutoFit/>
          </a:bodyPr>
          <a:lstStyle/>
          <a:p>
            <a:pPr>
              <a:spcAft>
                <a:spcPts val="600"/>
              </a:spcAft>
            </a:pPr>
            <a:r>
              <a:rPr lang="en-US" sz="4000" u="sng" dirty="0">
                <a:solidFill>
                  <a:srgbClr val="632523"/>
                </a:solidFill>
              </a:rPr>
              <a:t>Participants</a:t>
            </a:r>
            <a:r>
              <a:rPr lang="en-US" sz="4000" u="sng" dirty="0">
                <a:solidFill>
                  <a:schemeClr val="accent2">
                    <a:lumMod val="50000"/>
                  </a:schemeClr>
                </a:solidFill>
              </a:rPr>
              <a:t> </a:t>
            </a:r>
            <a:endParaRPr lang="en-US" sz="4000" u="sng" dirty="0" smtClean="0">
              <a:solidFill>
                <a:schemeClr val="accent2">
                  <a:lumMod val="50000"/>
                </a:schemeClr>
              </a:solidFill>
            </a:endParaRPr>
          </a:p>
          <a:p>
            <a:pPr>
              <a:spcAft>
                <a:spcPts val="1200"/>
              </a:spcAft>
            </a:pPr>
            <a:r>
              <a:rPr lang="en-US" sz="3500" dirty="0" smtClean="0"/>
              <a:t>40 students enrolled in a Social Psychology course at a northeastern university</a:t>
            </a:r>
          </a:p>
          <a:p>
            <a:pPr>
              <a:spcAft>
                <a:spcPts val="600"/>
              </a:spcAft>
            </a:pPr>
            <a:r>
              <a:rPr lang="en-US" sz="4000" u="sng" dirty="0" smtClean="0">
                <a:solidFill>
                  <a:srgbClr val="632523"/>
                </a:solidFill>
              </a:rPr>
              <a:t>Procedure</a:t>
            </a:r>
          </a:p>
          <a:p>
            <a:pPr>
              <a:spcAft>
                <a:spcPts val="1800"/>
              </a:spcAft>
            </a:pPr>
            <a:r>
              <a:rPr lang="en-US" sz="3500" dirty="0" smtClean="0">
                <a:solidFill>
                  <a:srgbClr val="632523"/>
                </a:solidFill>
              </a:rPr>
              <a:t>Step</a:t>
            </a:r>
            <a:r>
              <a:rPr lang="en-US" sz="3500" dirty="0" smtClean="0">
                <a:solidFill>
                  <a:schemeClr val="accent2">
                    <a:lumMod val="50000"/>
                  </a:schemeClr>
                </a:solidFill>
              </a:rPr>
              <a:t> 1: </a:t>
            </a:r>
            <a:r>
              <a:rPr lang="en-US" sz="3500" dirty="0" smtClean="0"/>
              <a:t>Students were introduced to course material through readings and lectures.</a:t>
            </a:r>
          </a:p>
          <a:p>
            <a:pPr>
              <a:spcAft>
                <a:spcPts val="1800"/>
              </a:spcAft>
            </a:pPr>
            <a:r>
              <a:rPr lang="en-US" sz="3500" dirty="0" smtClean="0">
                <a:solidFill>
                  <a:srgbClr val="632523"/>
                </a:solidFill>
              </a:rPr>
              <a:t>Step</a:t>
            </a:r>
            <a:r>
              <a:rPr lang="en-US" sz="3500" dirty="0" smtClean="0">
                <a:solidFill>
                  <a:schemeClr val="accent2">
                    <a:lumMod val="50000"/>
                  </a:schemeClr>
                </a:solidFill>
              </a:rPr>
              <a:t> 2:</a:t>
            </a:r>
            <a:r>
              <a:rPr lang="en-US" sz="3500" dirty="0" smtClean="0">
                <a:solidFill>
                  <a:srgbClr val="002060"/>
                </a:solidFill>
              </a:rPr>
              <a:t> </a:t>
            </a:r>
            <a:r>
              <a:rPr lang="en-US" sz="3500" dirty="0" smtClean="0"/>
              <a:t>Students completed three quizzes over the material. Students in the factual condition answered definitional questions on the quizzes, and students in the application condition answered “real-world” questions that required deeper processing.</a:t>
            </a:r>
          </a:p>
          <a:p>
            <a:pPr>
              <a:spcAft>
                <a:spcPts val="3000"/>
              </a:spcAft>
            </a:pPr>
            <a:r>
              <a:rPr lang="en-US" sz="3500" dirty="0">
                <a:solidFill>
                  <a:srgbClr val="632523"/>
                </a:solidFill>
              </a:rPr>
              <a:t>Step 3:</a:t>
            </a:r>
            <a:r>
              <a:rPr lang="en-US" sz="3500" dirty="0">
                <a:solidFill>
                  <a:schemeClr val="accent2">
                    <a:lumMod val="50000"/>
                  </a:schemeClr>
                </a:solidFill>
              </a:rPr>
              <a:t> </a:t>
            </a:r>
            <a:r>
              <a:rPr lang="en-US" sz="3500" dirty="0"/>
              <a:t>All students completed the same exam over the material, which contained </a:t>
            </a:r>
            <a:r>
              <a:rPr lang="en-US" sz="3500" dirty="0" smtClean="0"/>
              <a:t>factual </a:t>
            </a:r>
            <a:r>
              <a:rPr lang="en-US" sz="3500" dirty="0"/>
              <a:t>and application items</a:t>
            </a:r>
            <a:r>
              <a:rPr lang="en-US" sz="3500" dirty="0" smtClean="0"/>
              <a:t>.</a:t>
            </a:r>
            <a:endParaRPr lang="en-US" sz="3500" dirty="0"/>
          </a:p>
        </p:txBody>
      </p:sp>
      <p:sp>
        <p:nvSpPr>
          <p:cNvPr id="21" name="TextBox 20"/>
          <p:cNvSpPr txBox="1"/>
          <p:nvPr/>
        </p:nvSpPr>
        <p:spPr>
          <a:xfrm>
            <a:off x="21021676" y="14567917"/>
            <a:ext cx="11385554" cy="630942"/>
          </a:xfrm>
          <a:prstGeom prst="rect">
            <a:avLst/>
          </a:prstGeom>
          <a:noFill/>
        </p:spPr>
        <p:txBody>
          <a:bodyPr wrap="square" rtlCol="0">
            <a:spAutoFit/>
          </a:bodyPr>
          <a:lstStyle/>
          <a:p>
            <a:r>
              <a:rPr lang="en-US" sz="3500" i="1" dirty="0"/>
              <a:t>Figure 1.</a:t>
            </a:r>
            <a:r>
              <a:rPr lang="en-US" sz="3500" dirty="0"/>
              <a:t> </a:t>
            </a:r>
            <a:r>
              <a:rPr lang="en-US" sz="3500" dirty="0" smtClean="0"/>
              <a:t>Overall performance on the exam</a:t>
            </a:r>
          </a:p>
        </p:txBody>
      </p:sp>
      <p:sp>
        <p:nvSpPr>
          <p:cNvPr id="25" name="TextBox 24"/>
          <p:cNvSpPr txBox="1"/>
          <p:nvPr/>
        </p:nvSpPr>
        <p:spPr>
          <a:xfrm>
            <a:off x="21021676" y="27728754"/>
            <a:ext cx="11328598" cy="630942"/>
          </a:xfrm>
          <a:prstGeom prst="rect">
            <a:avLst/>
          </a:prstGeom>
          <a:noFill/>
        </p:spPr>
        <p:txBody>
          <a:bodyPr wrap="square" rtlCol="0">
            <a:spAutoFit/>
          </a:bodyPr>
          <a:lstStyle/>
          <a:p>
            <a:r>
              <a:rPr lang="en-US" sz="3500" i="1" dirty="0"/>
              <a:t>Figure 2</a:t>
            </a:r>
            <a:r>
              <a:rPr lang="en-US" sz="3500" dirty="0"/>
              <a:t>. </a:t>
            </a:r>
            <a:r>
              <a:rPr lang="en-US" sz="3500" dirty="0" smtClean="0"/>
              <a:t>Performance on application questions on the exam</a:t>
            </a:r>
          </a:p>
        </p:txBody>
      </p:sp>
      <p:sp>
        <p:nvSpPr>
          <p:cNvPr id="19" name="TextBox 18"/>
          <p:cNvSpPr txBox="1"/>
          <p:nvPr/>
        </p:nvSpPr>
        <p:spPr>
          <a:xfrm>
            <a:off x="35652075" y="5486400"/>
            <a:ext cx="14630400" cy="14096167"/>
          </a:xfrm>
          <a:prstGeom prst="rect">
            <a:avLst/>
          </a:prstGeom>
          <a:noFill/>
        </p:spPr>
        <p:txBody>
          <a:bodyPr wrap="square" rtlCol="0">
            <a:spAutoFit/>
          </a:bodyPr>
          <a:lstStyle/>
          <a:p>
            <a:pPr>
              <a:spcAft>
                <a:spcPts val="1200"/>
              </a:spcAft>
            </a:pPr>
            <a:r>
              <a:rPr lang="en-US" sz="3500" dirty="0"/>
              <a:t>S</a:t>
            </a:r>
            <a:r>
              <a:rPr lang="en-US" sz="3500" dirty="0" smtClean="0"/>
              <a:t>tudents who completed application quizzes (compared to factual quizzes) performed better on the overall exam and the application questions on the exam. This finding suggests quizzes that encourage deeper processing result in better retention of the material.</a:t>
            </a:r>
          </a:p>
          <a:p>
            <a:pPr>
              <a:spcAft>
                <a:spcPts val="1200"/>
              </a:spcAft>
            </a:pPr>
            <a:endParaRPr lang="en-US" sz="2000" dirty="0" smtClean="0"/>
          </a:p>
          <a:p>
            <a:pPr>
              <a:spcAft>
                <a:spcPts val="1200"/>
              </a:spcAft>
            </a:pPr>
            <a:r>
              <a:rPr lang="en-US" sz="3500" dirty="0" smtClean="0"/>
              <a:t>This study did not examine study habits outside of the classroom. Consequently, the obtained effects may be due to the direct (i.e., test-enhanced learning) or indirect effects of the quizzes (i.e., test-potentiated learning; Arnold &amp; McDermott, 2013). Regarding indirect effects, quizzing at a deeper level may encourage students to later study the material at a deeper level before the exam or study for longer periods of time.</a:t>
            </a:r>
          </a:p>
          <a:p>
            <a:pPr>
              <a:spcAft>
                <a:spcPts val="1200"/>
              </a:spcAft>
            </a:pPr>
            <a:endParaRPr lang="en-US" sz="2000" dirty="0" smtClean="0"/>
          </a:p>
          <a:p>
            <a:pPr>
              <a:spcAft>
                <a:spcPts val="1200"/>
              </a:spcAft>
            </a:pPr>
            <a:r>
              <a:rPr lang="en-US" sz="3500" dirty="0"/>
              <a:t>Future research may focus on the possible direct and indirect effects </a:t>
            </a:r>
            <a:r>
              <a:rPr lang="en-US" sz="3500" dirty="0" smtClean="0"/>
              <a:t>to </a:t>
            </a:r>
            <a:r>
              <a:rPr lang="en-US" sz="3500" dirty="0"/>
              <a:t>further explore the mechanisms responsible for the differences noted.</a:t>
            </a:r>
          </a:p>
          <a:p>
            <a:pPr>
              <a:spcAft>
                <a:spcPts val="1200"/>
              </a:spcAft>
            </a:pPr>
            <a:endParaRPr lang="en-US" sz="2000" dirty="0" smtClean="0"/>
          </a:p>
          <a:p>
            <a:pPr>
              <a:spcAft>
                <a:spcPts val="1200"/>
              </a:spcAft>
            </a:pPr>
            <a:r>
              <a:rPr lang="en-US" sz="3500" dirty="0" smtClean="0"/>
              <a:t>The improved performance of the application group on the application exam questions is consistent with both perspectives. The lack of a significant difference on the factual exam questions is counter the transfer-appropriate-processing perspective. Consequently, the results appear to support the level-of-processing perspective.</a:t>
            </a:r>
          </a:p>
          <a:p>
            <a:pPr>
              <a:spcAft>
                <a:spcPts val="1200"/>
              </a:spcAft>
            </a:pPr>
            <a:endParaRPr lang="en-US" sz="2000" dirty="0"/>
          </a:p>
          <a:p>
            <a:pPr>
              <a:spcAft>
                <a:spcPts val="1200"/>
              </a:spcAft>
            </a:pPr>
            <a:r>
              <a:rPr lang="en-US" sz="4000" u="sng" dirty="0" smtClean="0">
                <a:solidFill>
                  <a:schemeClr val="accent2">
                    <a:lumMod val="50000"/>
                  </a:schemeClr>
                </a:solidFill>
              </a:rPr>
              <a:t>Take-Home Message</a:t>
            </a:r>
            <a:endParaRPr lang="en-US" sz="2000" u="sng" dirty="0" smtClean="0">
              <a:solidFill>
                <a:schemeClr val="accent2">
                  <a:lumMod val="50000"/>
                </a:schemeClr>
              </a:solidFill>
            </a:endParaRPr>
          </a:p>
          <a:p>
            <a:pPr>
              <a:spcAft>
                <a:spcPts val="1200"/>
              </a:spcAft>
            </a:pPr>
            <a:r>
              <a:rPr lang="en-US" sz="3500" dirty="0" smtClean="0"/>
              <a:t>Students</a:t>
            </a:r>
            <a:r>
              <a:rPr lang="en-US" sz="3500" dirty="0"/>
              <a:t>’ learning </a:t>
            </a:r>
            <a:r>
              <a:rPr lang="en-US" sz="3500" dirty="0" smtClean="0"/>
              <a:t>appeared to benefit </a:t>
            </a:r>
            <a:r>
              <a:rPr lang="en-US" sz="3500" dirty="0"/>
              <a:t>from </a:t>
            </a:r>
            <a:r>
              <a:rPr lang="en-US" sz="3500" dirty="0" smtClean="0"/>
              <a:t>quizzes that encouraged deeper processing (i.e., application questions compared to factual questions).</a:t>
            </a:r>
          </a:p>
        </p:txBody>
      </p:sp>
      <p:sp>
        <p:nvSpPr>
          <p:cNvPr id="31" name="TextBox 30"/>
          <p:cNvSpPr txBox="1"/>
          <p:nvPr/>
        </p:nvSpPr>
        <p:spPr>
          <a:xfrm>
            <a:off x="20581577" y="28667406"/>
            <a:ext cx="12801600" cy="3908762"/>
          </a:xfrm>
          <a:prstGeom prst="rect">
            <a:avLst/>
          </a:prstGeom>
          <a:noFill/>
        </p:spPr>
        <p:txBody>
          <a:bodyPr wrap="square" rtlCol="0">
            <a:spAutoFit/>
          </a:bodyPr>
          <a:lstStyle/>
          <a:p>
            <a:pPr marL="571500" indent="-571500">
              <a:spcAft>
                <a:spcPts val="1200"/>
              </a:spcAft>
              <a:buClr>
                <a:srgbClr val="003872"/>
              </a:buClr>
              <a:buFont typeface="Wingdings" charset="2"/>
              <a:buChar char="Ø"/>
            </a:pPr>
            <a:r>
              <a:rPr lang="en-US" sz="3500" dirty="0" smtClean="0"/>
              <a:t>Students who completed application quizzes performed better on application questions on the exam </a:t>
            </a:r>
            <a:r>
              <a:rPr lang="en-US" sz="3500" i="1" dirty="0" smtClean="0"/>
              <a:t>(F </a:t>
            </a:r>
            <a:r>
              <a:rPr lang="en-US" sz="3500" dirty="0" smtClean="0"/>
              <a:t>(1, 38) = 9.54, </a:t>
            </a:r>
            <a:r>
              <a:rPr lang="en-US" sz="3500" i="1" dirty="0" smtClean="0"/>
              <a:t>p </a:t>
            </a:r>
            <a:r>
              <a:rPr lang="en-US" sz="3500" dirty="0" smtClean="0"/>
              <a:t>= .004)</a:t>
            </a:r>
            <a:r>
              <a:rPr lang="en-US" sz="3500" i="1" dirty="0" smtClean="0"/>
              <a:t>.</a:t>
            </a:r>
          </a:p>
          <a:p>
            <a:pPr>
              <a:spcAft>
                <a:spcPts val="1200"/>
              </a:spcAft>
              <a:buClr>
                <a:srgbClr val="003872"/>
              </a:buClr>
            </a:pPr>
            <a:endParaRPr lang="en-US" sz="1800" i="1" dirty="0" smtClean="0"/>
          </a:p>
          <a:p>
            <a:pPr marL="571500" indent="-571500">
              <a:spcAft>
                <a:spcPts val="1200"/>
              </a:spcAft>
              <a:buClr>
                <a:srgbClr val="003872"/>
              </a:buClr>
              <a:buFont typeface="Wingdings" charset="2"/>
              <a:buChar char="Ø"/>
            </a:pPr>
            <a:r>
              <a:rPr lang="en-US" sz="3500" dirty="0" smtClean="0"/>
              <a:t>There was not a significant difference on the factual exam questions between students who completed the application quizzes (</a:t>
            </a:r>
            <a:r>
              <a:rPr lang="en-US" sz="3500" i="1" dirty="0" smtClean="0"/>
              <a:t>M </a:t>
            </a:r>
            <a:r>
              <a:rPr lang="en-US" sz="3500" dirty="0" smtClean="0"/>
              <a:t>= 90.00, </a:t>
            </a:r>
            <a:r>
              <a:rPr lang="en-US" sz="3500" i="1" dirty="0" smtClean="0"/>
              <a:t>SD </a:t>
            </a:r>
            <a:r>
              <a:rPr lang="en-US" sz="3500" dirty="0" smtClean="0"/>
              <a:t>= 12.41) and students who completed the factual quizzes (</a:t>
            </a:r>
            <a:r>
              <a:rPr lang="en-US" sz="3500" i="1" dirty="0" smtClean="0"/>
              <a:t>M </a:t>
            </a:r>
            <a:r>
              <a:rPr lang="en-US" sz="3500" dirty="0" smtClean="0"/>
              <a:t>= 84.44, </a:t>
            </a:r>
            <a:r>
              <a:rPr lang="en-US" sz="3500" i="1" dirty="0" smtClean="0"/>
              <a:t>SD </a:t>
            </a:r>
            <a:r>
              <a:rPr lang="en-US" sz="3500" dirty="0" smtClean="0"/>
              <a:t>= 11.41; </a:t>
            </a:r>
            <a:r>
              <a:rPr lang="en-US" sz="3500" i="1" dirty="0" smtClean="0"/>
              <a:t>F </a:t>
            </a:r>
            <a:r>
              <a:rPr lang="en-US" sz="3500" dirty="0" smtClean="0"/>
              <a:t>(1, 38) = 2.12, </a:t>
            </a:r>
            <a:r>
              <a:rPr lang="en-US" sz="3500" i="1" dirty="0" smtClean="0"/>
              <a:t>p </a:t>
            </a:r>
            <a:r>
              <a:rPr lang="en-US" sz="3500" dirty="0" smtClean="0"/>
              <a:t>= .153). </a:t>
            </a:r>
            <a:endParaRPr lang="en-US" sz="3500" dirty="0"/>
          </a:p>
        </p:txBody>
      </p:sp>
      <p:sp>
        <p:nvSpPr>
          <p:cNvPr id="7" name="TextBox 6"/>
          <p:cNvSpPr txBox="1"/>
          <p:nvPr/>
        </p:nvSpPr>
        <p:spPr>
          <a:xfrm>
            <a:off x="35652075" y="21130798"/>
            <a:ext cx="14630400" cy="7094250"/>
          </a:xfrm>
          <a:prstGeom prst="rect">
            <a:avLst/>
          </a:prstGeom>
          <a:noFill/>
        </p:spPr>
        <p:txBody>
          <a:bodyPr wrap="square" rtlCol="0">
            <a:spAutoFit/>
          </a:bodyPr>
          <a:lstStyle/>
          <a:p>
            <a:r>
              <a:rPr lang="en-US" sz="3500" dirty="0"/>
              <a:t>Arnold, K. M</a:t>
            </a:r>
            <a:r>
              <a:rPr lang="en-US" sz="3500" dirty="0" smtClean="0"/>
              <a:t>. </a:t>
            </a:r>
            <a:r>
              <a:rPr lang="en-US" sz="3500" dirty="0"/>
              <a:t>&amp; McDermott, K. B. (2013). Test-Potentiated l</a:t>
            </a:r>
            <a:r>
              <a:rPr lang="en-US" sz="3500" dirty="0" smtClean="0"/>
              <a:t>earning: </a:t>
            </a:r>
          </a:p>
          <a:p>
            <a:pPr marL="914400"/>
            <a:r>
              <a:rPr lang="en-US" sz="3500" dirty="0"/>
              <a:t>d</a:t>
            </a:r>
            <a:r>
              <a:rPr lang="en-US" sz="3500" dirty="0" smtClean="0"/>
              <a:t>istinguishing between direct and indirect effects of tests. </a:t>
            </a:r>
            <a:r>
              <a:rPr lang="en-US" sz="3500" i="1" dirty="0" smtClean="0"/>
              <a:t>Journal of Experimental Psychology: Learning, Memory, and Cognition, </a:t>
            </a:r>
            <a:r>
              <a:rPr lang="en-US" sz="3500" dirty="0" smtClean="0"/>
              <a:t>39, </a:t>
            </a:r>
            <a:r>
              <a:rPr lang="en-US" sz="3500" dirty="0"/>
              <a:t>940-945.</a:t>
            </a:r>
          </a:p>
          <a:p>
            <a:r>
              <a:rPr lang="en-US" sz="3500" dirty="0" smtClean="0"/>
              <a:t>Craik, F. &amp; </a:t>
            </a:r>
            <a:r>
              <a:rPr lang="en-US" sz="3500" dirty="0" err="1" smtClean="0"/>
              <a:t>Tulving</a:t>
            </a:r>
            <a:r>
              <a:rPr lang="en-US" sz="3500" dirty="0" smtClean="0"/>
              <a:t>, E. (1975). Depth of processing and the retention of words in</a:t>
            </a:r>
          </a:p>
          <a:p>
            <a:pPr defTabSz="914400"/>
            <a:r>
              <a:rPr lang="en-US" sz="3500" dirty="0"/>
              <a:t>	</a:t>
            </a:r>
            <a:r>
              <a:rPr lang="en-US" sz="3500" dirty="0" smtClean="0"/>
              <a:t>episodic memory. </a:t>
            </a:r>
            <a:r>
              <a:rPr lang="en-US" sz="3500" i="1" dirty="0" smtClean="0"/>
              <a:t>Journal of Experimental Psychology: General</a:t>
            </a:r>
            <a:r>
              <a:rPr lang="en-US" sz="3500" dirty="0" smtClean="0"/>
              <a:t>, </a:t>
            </a:r>
            <a:r>
              <a:rPr lang="en-US" sz="3500" i="1" dirty="0" smtClean="0"/>
              <a:t>104</a:t>
            </a:r>
            <a:r>
              <a:rPr lang="en-US" sz="3500" dirty="0" smtClean="0"/>
              <a:t>, 	268-294.</a:t>
            </a:r>
          </a:p>
          <a:p>
            <a:pPr defTabSz="855663"/>
            <a:r>
              <a:rPr lang="en-US" sz="3500" dirty="0" smtClean="0"/>
              <a:t>Gluck, M., Mercado, E., &amp; Myers, C. (2014). </a:t>
            </a:r>
            <a:r>
              <a:rPr lang="en-US" sz="3500" i="1" dirty="0" smtClean="0"/>
              <a:t>Learning and Memory: from brain to </a:t>
            </a:r>
          </a:p>
          <a:p>
            <a:pPr defTabSz="855663">
              <a:tabLst>
                <a:tab pos="855663" algn="l"/>
              </a:tabLst>
            </a:pPr>
            <a:r>
              <a:rPr lang="en-US" sz="3500" i="1" dirty="0" smtClean="0"/>
              <a:t>	behavior</a:t>
            </a:r>
            <a:r>
              <a:rPr lang="en-US" sz="3500" dirty="0" smtClean="0"/>
              <a:t>. New York, NY: Worth Publishers.</a:t>
            </a:r>
          </a:p>
          <a:p>
            <a:pPr defTabSz="914400"/>
            <a:r>
              <a:rPr lang="en-US" sz="3500" dirty="0" smtClean="0"/>
              <a:t>Lockhart</a:t>
            </a:r>
            <a:r>
              <a:rPr lang="en-US" sz="3500" dirty="0"/>
              <a:t>, R. S. (2002). Levels of processing, transfer-appropriate </a:t>
            </a:r>
            <a:r>
              <a:rPr lang="en-US" sz="3500" dirty="0" smtClean="0"/>
              <a:t>processing, and 	the </a:t>
            </a:r>
            <a:r>
              <a:rPr lang="en-US" sz="3500" dirty="0"/>
              <a:t>concept of robust encoding. </a:t>
            </a:r>
            <a:r>
              <a:rPr lang="en-US" sz="3500" i="1" dirty="0" smtClean="0"/>
              <a:t>Memory,</a:t>
            </a:r>
            <a:r>
              <a:rPr lang="en-US" sz="3500" dirty="0" smtClean="0"/>
              <a:t> </a:t>
            </a:r>
            <a:r>
              <a:rPr lang="en-US" sz="3500" i="1" dirty="0" smtClean="0"/>
              <a:t>10</a:t>
            </a:r>
            <a:r>
              <a:rPr lang="en-US" sz="3500" dirty="0" smtClean="0"/>
              <a:t>, 397-403.</a:t>
            </a:r>
          </a:p>
          <a:p>
            <a:pPr defTabSz="914400"/>
            <a:r>
              <a:rPr lang="en-US" sz="3500" dirty="0" smtClean="0"/>
              <a:t>Morris, C. D., </a:t>
            </a:r>
            <a:r>
              <a:rPr lang="en-US" sz="3500" dirty="0" err="1" smtClean="0"/>
              <a:t>Bransford</a:t>
            </a:r>
            <a:r>
              <a:rPr lang="en-US" sz="3500" dirty="0" smtClean="0"/>
              <a:t>, J. D., &amp; Franks, J. J. (1977). Levels of processing versus 	transfer-appropriate processing. </a:t>
            </a:r>
            <a:r>
              <a:rPr lang="en-US" sz="3500" i="1" dirty="0" smtClean="0"/>
              <a:t>Journal of Verbal Learning and Verbal 	Behavior, 16, </a:t>
            </a:r>
            <a:r>
              <a:rPr lang="en-US" sz="3500" dirty="0" smtClean="0"/>
              <a:t>519-533. </a:t>
            </a:r>
          </a:p>
        </p:txBody>
      </p:sp>
      <p:sp>
        <p:nvSpPr>
          <p:cNvPr id="24" name="TextBox 23"/>
          <p:cNvSpPr txBox="1"/>
          <p:nvPr/>
        </p:nvSpPr>
        <p:spPr>
          <a:xfrm>
            <a:off x="35652075" y="29007921"/>
            <a:ext cx="14630400" cy="738664"/>
          </a:xfrm>
          <a:prstGeom prst="rect">
            <a:avLst/>
          </a:prstGeom>
          <a:solidFill>
            <a:schemeClr val="accent2">
              <a:lumMod val="50000"/>
            </a:schemeClr>
          </a:solidFill>
          <a:ln>
            <a:noFill/>
          </a:ln>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rtlCol="0">
            <a:spAutoFit/>
          </a:bodyPr>
          <a:lstStyle>
            <a:defPPr>
              <a:defRPr lang="en-US"/>
            </a:defPPr>
            <a:lvl1pPr algn="ctr">
              <a:defRPr sz="4000" b="1">
                <a:solidFill>
                  <a:srgbClr val="FFFFFF"/>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sz="4200" dirty="0"/>
              <a:t>Contact Information</a:t>
            </a:r>
          </a:p>
        </p:txBody>
      </p:sp>
      <p:sp>
        <p:nvSpPr>
          <p:cNvPr id="26" name="TextBox 25"/>
          <p:cNvSpPr txBox="1"/>
          <p:nvPr/>
        </p:nvSpPr>
        <p:spPr>
          <a:xfrm>
            <a:off x="42967275" y="30248569"/>
            <a:ext cx="7315200" cy="2246769"/>
          </a:xfrm>
          <a:prstGeom prst="rect">
            <a:avLst/>
          </a:prstGeom>
          <a:noFill/>
        </p:spPr>
        <p:txBody>
          <a:bodyPr wrap="square" rtlCol="0">
            <a:spAutoFit/>
          </a:bodyPr>
          <a:lstStyle/>
          <a:p>
            <a:pPr algn="ctr"/>
            <a:r>
              <a:rPr lang="en-US" sz="3500" dirty="0" smtClean="0"/>
              <a:t>Danney Rasco, PhD</a:t>
            </a:r>
          </a:p>
          <a:p>
            <a:pPr algn="ctr"/>
            <a:r>
              <a:rPr lang="en-US" sz="3500" dirty="0" smtClean="0"/>
              <a:t>Assistant Professor of Psychology</a:t>
            </a:r>
          </a:p>
          <a:p>
            <a:pPr algn="ctr"/>
            <a:r>
              <a:rPr lang="en-US" sz="3500" dirty="0" smtClean="0"/>
              <a:t>West Texas A&amp;M University</a:t>
            </a:r>
          </a:p>
          <a:p>
            <a:pPr algn="ctr"/>
            <a:r>
              <a:rPr lang="en-US" sz="3500" dirty="0" smtClean="0">
                <a:hlinkClick r:id="rId3"/>
              </a:rPr>
              <a:t>drasco@wtamu.edu</a:t>
            </a:r>
            <a:endParaRPr lang="en-US" sz="3500" dirty="0" smtClean="0"/>
          </a:p>
        </p:txBody>
      </p:sp>
      <p:sp>
        <p:nvSpPr>
          <p:cNvPr id="27" name="TextBox 26"/>
          <p:cNvSpPr txBox="1"/>
          <p:nvPr/>
        </p:nvSpPr>
        <p:spPr>
          <a:xfrm>
            <a:off x="35652075" y="30248569"/>
            <a:ext cx="7315200" cy="2246769"/>
          </a:xfrm>
          <a:prstGeom prst="rect">
            <a:avLst/>
          </a:prstGeom>
          <a:noFill/>
        </p:spPr>
        <p:txBody>
          <a:bodyPr wrap="square" rtlCol="0">
            <a:spAutoFit/>
          </a:bodyPr>
          <a:lstStyle/>
          <a:p>
            <a:pPr algn="ctr"/>
            <a:r>
              <a:rPr lang="en-US" sz="3500" dirty="0" smtClean="0"/>
              <a:t>Dylan P. Collins</a:t>
            </a:r>
          </a:p>
          <a:p>
            <a:pPr algn="ctr"/>
            <a:r>
              <a:rPr lang="en-US" sz="3500" dirty="0" smtClean="0"/>
              <a:t>Graduate Student in Psychology</a:t>
            </a:r>
          </a:p>
          <a:p>
            <a:pPr algn="ctr"/>
            <a:r>
              <a:rPr lang="en-US" sz="3500" dirty="0" smtClean="0"/>
              <a:t>West Texas A&amp;M University</a:t>
            </a:r>
          </a:p>
          <a:p>
            <a:pPr algn="ctr"/>
            <a:r>
              <a:rPr lang="en-US" sz="3500" dirty="0" smtClean="0">
                <a:hlinkClick r:id="rId4"/>
              </a:rPr>
              <a:t>dpcollins1@buffs.wtamu.edu</a:t>
            </a:r>
            <a:endParaRPr lang="en-US" sz="3500" dirty="0" smtClean="0"/>
          </a:p>
        </p:txBody>
      </p:sp>
      <p:sp>
        <p:nvSpPr>
          <p:cNvPr id="5" name="TextBox 4"/>
          <p:cNvSpPr txBox="1"/>
          <p:nvPr/>
        </p:nvSpPr>
        <p:spPr>
          <a:xfrm>
            <a:off x="20581577" y="15504057"/>
            <a:ext cx="12801600" cy="3062377"/>
          </a:xfrm>
          <a:prstGeom prst="rect">
            <a:avLst/>
          </a:prstGeom>
          <a:noFill/>
        </p:spPr>
        <p:txBody>
          <a:bodyPr wrap="square" rtlCol="0">
            <a:spAutoFit/>
          </a:bodyPr>
          <a:lstStyle/>
          <a:p>
            <a:pPr marL="457200" indent="-457200">
              <a:buFont typeface="Wingdings" panose="05000000000000000000" pitchFamily="2" charset="2"/>
              <a:buChar char="Ø"/>
            </a:pPr>
            <a:r>
              <a:rPr lang="en-US" sz="3500" dirty="0" smtClean="0"/>
              <a:t>A MANOVA was completed with percent correct for the overall exam, the application questions, and the factual questions as outcomes </a:t>
            </a:r>
            <a:r>
              <a:rPr lang="en-US" sz="3500" i="1" dirty="0" smtClean="0"/>
              <a:t>(F </a:t>
            </a:r>
            <a:r>
              <a:rPr lang="en-US" sz="3500" dirty="0" smtClean="0"/>
              <a:t>(3, 36) = 3.08, </a:t>
            </a:r>
            <a:r>
              <a:rPr lang="en-US" sz="3500" i="1" dirty="0" smtClean="0"/>
              <a:t>p </a:t>
            </a:r>
            <a:r>
              <a:rPr lang="en-US" sz="3500" dirty="0" smtClean="0"/>
              <a:t>= .04</a:t>
            </a:r>
            <a:r>
              <a:rPr lang="en-US" sz="3500" i="1" dirty="0" smtClean="0"/>
              <a:t>).</a:t>
            </a:r>
          </a:p>
          <a:p>
            <a:endParaRPr lang="en-US" sz="1800" i="1" dirty="0" smtClean="0"/>
          </a:p>
          <a:p>
            <a:pPr marL="457200" indent="-457200">
              <a:buFont typeface="Wingdings" panose="05000000000000000000" pitchFamily="2" charset="2"/>
              <a:buChar char="Ø"/>
            </a:pPr>
            <a:r>
              <a:rPr lang="en-US" sz="3500" dirty="0" smtClean="0"/>
              <a:t>The overall exam scores were greater among individuals who completed the application quizzes </a:t>
            </a:r>
            <a:r>
              <a:rPr lang="en-US" sz="3500" i="1" dirty="0" smtClean="0"/>
              <a:t>(F </a:t>
            </a:r>
            <a:r>
              <a:rPr lang="en-US" sz="3500" dirty="0" smtClean="0"/>
              <a:t>(1, 38) = 6.52, </a:t>
            </a:r>
            <a:r>
              <a:rPr lang="en-US" sz="3500" i="1" dirty="0" smtClean="0"/>
              <a:t>p </a:t>
            </a:r>
            <a:r>
              <a:rPr lang="en-US" sz="3500" dirty="0" smtClean="0"/>
              <a:t>= .015)</a:t>
            </a:r>
            <a:r>
              <a:rPr lang="en-US" sz="3500" i="1" dirty="0" smtClean="0"/>
              <a:t>.</a:t>
            </a:r>
            <a:endParaRPr lang="en-US" sz="3500" i="1" dirty="0"/>
          </a:p>
        </p:txBody>
      </p:sp>
      <p:grpSp>
        <p:nvGrpSpPr>
          <p:cNvPr id="23" name="Group 22"/>
          <p:cNvGrpSpPr>
            <a:grpSpLocks noChangeAspect="1"/>
          </p:cNvGrpSpPr>
          <p:nvPr/>
        </p:nvGrpSpPr>
        <p:grpSpPr>
          <a:xfrm>
            <a:off x="7590823" y="92674"/>
            <a:ext cx="4001700" cy="3761844"/>
            <a:chOff x="8647431" y="9877276"/>
            <a:chExt cx="8336875" cy="7837176"/>
          </a:xfrm>
        </p:grpSpPr>
        <p:sp>
          <p:nvSpPr>
            <p:cNvPr id="22" name="Rectangle 21"/>
            <p:cNvSpPr/>
            <p:nvPr/>
          </p:nvSpPr>
          <p:spPr>
            <a:xfrm>
              <a:off x="8701068" y="9917774"/>
              <a:ext cx="8229600" cy="77966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647431" y="9877276"/>
              <a:ext cx="8336875" cy="7772400"/>
            </a:xfrm>
            <a:prstGeom prst="rect">
              <a:avLst/>
            </a:prstGeom>
          </p:spPr>
        </p:pic>
      </p:grpSp>
      <p:grpSp>
        <p:nvGrpSpPr>
          <p:cNvPr id="41" name="Group 40"/>
          <p:cNvGrpSpPr/>
          <p:nvPr/>
        </p:nvGrpSpPr>
        <p:grpSpPr>
          <a:xfrm>
            <a:off x="20107275" y="5908285"/>
            <a:ext cx="13563600" cy="8357471"/>
            <a:chOff x="20107275" y="5908285"/>
            <a:chExt cx="13563600" cy="8357471"/>
          </a:xfrm>
        </p:grpSpPr>
        <p:graphicFrame>
          <p:nvGraphicFramePr>
            <p:cNvPr id="29" name="Chart 28"/>
            <p:cNvGraphicFramePr>
              <a:graphicFrameLocks noChangeAspect="1"/>
            </p:cNvGraphicFramePr>
            <p:nvPr>
              <p:extLst>
                <p:ext uri="{D42A27DB-BD31-4B8C-83A1-F6EECF244321}">
                  <p14:modId xmlns:p14="http://schemas.microsoft.com/office/powerpoint/2010/main" val="1758106875"/>
                </p:ext>
              </p:extLst>
            </p:nvPr>
          </p:nvGraphicFramePr>
          <p:xfrm>
            <a:off x="20107275" y="5908285"/>
            <a:ext cx="13563600" cy="8357471"/>
          </p:xfrm>
          <a:graphic>
            <a:graphicData uri="http://schemas.openxmlformats.org/drawingml/2006/chart">
              <c:chart xmlns:c="http://schemas.openxmlformats.org/drawingml/2006/chart" xmlns:r="http://schemas.openxmlformats.org/officeDocument/2006/relationships" r:id="rId6"/>
            </a:graphicData>
          </a:graphic>
        </p:graphicFrame>
        <p:sp>
          <p:nvSpPr>
            <p:cNvPr id="16" name="TextBox 15"/>
            <p:cNvSpPr txBox="1"/>
            <p:nvPr/>
          </p:nvSpPr>
          <p:spPr>
            <a:xfrm>
              <a:off x="24055481" y="9517921"/>
              <a:ext cx="2743200" cy="630942"/>
            </a:xfrm>
            <a:prstGeom prst="rect">
              <a:avLst/>
            </a:prstGeom>
            <a:noFill/>
          </p:spPr>
          <p:txBody>
            <a:bodyPr wrap="square" rtlCol="0">
              <a:spAutoFit/>
            </a:bodyPr>
            <a:lstStyle/>
            <a:p>
              <a:pPr algn="ctr"/>
              <a:r>
                <a:rPr lang="en-US" sz="3500" dirty="0" smtClean="0"/>
                <a:t>79.63 (10.06)</a:t>
              </a:r>
              <a:endParaRPr lang="en-US" sz="3500" dirty="0"/>
            </a:p>
          </p:txBody>
        </p:sp>
        <p:sp>
          <p:nvSpPr>
            <p:cNvPr id="32" name="TextBox 31"/>
            <p:cNvSpPr txBox="1"/>
            <p:nvPr/>
          </p:nvSpPr>
          <p:spPr>
            <a:xfrm>
              <a:off x="29123640" y="8500340"/>
              <a:ext cx="2641396" cy="630942"/>
            </a:xfrm>
            <a:prstGeom prst="rect">
              <a:avLst/>
            </a:prstGeom>
            <a:noFill/>
          </p:spPr>
          <p:txBody>
            <a:bodyPr wrap="square" rtlCol="0">
              <a:spAutoFit/>
            </a:bodyPr>
            <a:lstStyle/>
            <a:p>
              <a:pPr algn="ctr"/>
              <a:r>
                <a:rPr lang="en-US" sz="3500" dirty="0" smtClean="0"/>
                <a:t>87.64 (9.18)</a:t>
              </a:r>
              <a:endParaRPr lang="en-US" sz="3500" dirty="0"/>
            </a:p>
          </p:txBody>
        </p:sp>
      </p:grpSp>
      <p:grpSp>
        <p:nvGrpSpPr>
          <p:cNvPr id="40" name="Group 39"/>
          <p:cNvGrpSpPr/>
          <p:nvPr/>
        </p:nvGrpSpPr>
        <p:grpSpPr>
          <a:xfrm>
            <a:off x="20107275" y="18968786"/>
            <a:ext cx="13563600" cy="8357616"/>
            <a:chOff x="20107275" y="18968786"/>
            <a:chExt cx="13563600" cy="8357616"/>
          </a:xfrm>
        </p:grpSpPr>
        <p:graphicFrame>
          <p:nvGraphicFramePr>
            <p:cNvPr id="30" name="Chart 29"/>
            <p:cNvGraphicFramePr>
              <a:graphicFrameLocks/>
            </p:cNvGraphicFramePr>
            <p:nvPr>
              <p:extLst>
                <p:ext uri="{D42A27DB-BD31-4B8C-83A1-F6EECF244321}">
                  <p14:modId xmlns:p14="http://schemas.microsoft.com/office/powerpoint/2010/main" val="3216172061"/>
                </p:ext>
              </p:extLst>
            </p:nvPr>
          </p:nvGraphicFramePr>
          <p:xfrm>
            <a:off x="20107275" y="18968786"/>
            <a:ext cx="13563600" cy="8357616"/>
          </p:xfrm>
          <a:graphic>
            <a:graphicData uri="http://schemas.openxmlformats.org/drawingml/2006/chart">
              <c:chart xmlns:c="http://schemas.openxmlformats.org/drawingml/2006/chart" xmlns:r="http://schemas.openxmlformats.org/officeDocument/2006/relationships" r:id="rId7"/>
            </a:graphicData>
          </a:graphic>
        </p:graphicFrame>
        <p:sp>
          <p:nvSpPr>
            <p:cNvPr id="33" name="TextBox 32"/>
            <p:cNvSpPr txBox="1"/>
            <p:nvPr/>
          </p:nvSpPr>
          <p:spPr>
            <a:xfrm>
              <a:off x="24055481" y="22769151"/>
              <a:ext cx="2743200" cy="630942"/>
            </a:xfrm>
            <a:prstGeom prst="rect">
              <a:avLst/>
            </a:prstGeom>
            <a:noFill/>
          </p:spPr>
          <p:txBody>
            <a:bodyPr wrap="square" rtlCol="0">
              <a:spAutoFit/>
            </a:bodyPr>
            <a:lstStyle/>
            <a:p>
              <a:pPr algn="ctr"/>
              <a:r>
                <a:rPr lang="en-US" sz="3500" dirty="0" smtClean="0"/>
                <a:t>79.44 (12.42)</a:t>
              </a:r>
              <a:endParaRPr lang="en-US" sz="3500" dirty="0"/>
            </a:p>
          </p:txBody>
        </p:sp>
        <p:sp>
          <p:nvSpPr>
            <p:cNvPr id="34" name="TextBox 33"/>
            <p:cNvSpPr txBox="1"/>
            <p:nvPr/>
          </p:nvSpPr>
          <p:spPr>
            <a:xfrm>
              <a:off x="29123640" y="21421521"/>
              <a:ext cx="2641396" cy="630942"/>
            </a:xfrm>
            <a:prstGeom prst="rect">
              <a:avLst/>
            </a:prstGeom>
            <a:noFill/>
          </p:spPr>
          <p:txBody>
            <a:bodyPr wrap="square" rtlCol="0">
              <a:spAutoFit/>
            </a:bodyPr>
            <a:lstStyle/>
            <a:p>
              <a:pPr algn="ctr"/>
              <a:r>
                <a:rPr lang="en-US" sz="3500" dirty="0" smtClean="0"/>
                <a:t>90.83 (9.70)</a:t>
              </a:r>
              <a:endParaRPr lang="en-US" sz="3500" dirty="0"/>
            </a:p>
          </p:txBody>
        </p:sp>
      </p:grpSp>
      <p:grpSp>
        <p:nvGrpSpPr>
          <p:cNvPr id="37" name="Group 36"/>
          <p:cNvGrpSpPr/>
          <p:nvPr/>
        </p:nvGrpSpPr>
        <p:grpSpPr>
          <a:xfrm>
            <a:off x="904874" y="27954211"/>
            <a:ext cx="17373599" cy="4541127"/>
            <a:chOff x="904874" y="26520614"/>
            <a:chExt cx="17373599" cy="4541127"/>
          </a:xfrm>
        </p:grpSpPr>
        <p:graphicFrame>
          <p:nvGraphicFramePr>
            <p:cNvPr id="15" name="Diagram 14"/>
            <p:cNvGraphicFramePr/>
            <p:nvPr>
              <p:extLst>
                <p:ext uri="{D42A27DB-BD31-4B8C-83A1-F6EECF244321}">
                  <p14:modId xmlns:p14="http://schemas.microsoft.com/office/powerpoint/2010/main" val="1870823150"/>
                </p:ext>
              </p:extLst>
            </p:nvPr>
          </p:nvGraphicFramePr>
          <p:xfrm>
            <a:off x="904874" y="26520614"/>
            <a:ext cx="17373599" cy="284608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7" name="Rounded Rectangle 16"/>
            <p:cNvSpPr/>
            <p:nvPr/>
          </p:nvSpPr>
          <p:spPr>
            <a:xfrm>
              <a:off x="2733675" y="29891309"/>
              <a:ext cx="13716000" cy="1170432"/>
            </a:xfrm>
            <a:prstGeom prst="roundRect">
              <a:avLst/>
            </a:prstGeom>
            <a:solidFill>
              <a:schemeClr val="bg1"/>
            </a:solidFill>
            <a:ln w="63500">
              <a:solidFill>
                <a:srgbClr val="6325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3190873" y="30184138"/>
              <a:ext cx="12801600" cy="630942"/>
            </a:xfrm>
            <a:prstGeom prst="rect">
              <a:avLst/>
            </a:prstGeom>
            <a:noFill/>
            <a:ln w="38100">
              <a:noFill/>
            </a:ln>
          </p:spPr>
          <p:txBody>
            <a:bodyPr wrap="square" rtlCol="0">
              <a:spAutoFit/>
            </a:bodyPr>
            <a:lstStyle/>
            <a:p>
              <a:pPr algn="ctr"/>
              <a:r>
                <a:rPr lang="en-US" sz="3500" dirty="0" smtClean="0"/>
                <a:t>Students completed exam with factual and application items</a:t>
              </a:r>
              <a:endParaRPr lang="en-US" sz="3500" dirty="0"/>
            </a:p>
          </p:txBody>
        </p:sp>
        <p:sp>
          <p:nvSpPr>
            <p:cNvPr id="35" name="Right Arrow 34"/>
            <p:cNvSpPr/>
            <p:nvPr/>
          </p:nvSpPr>
          <p:spPr>
            <a:xfrm rot="5400000">
              <a:off x="13043312" y="29494074"/>
              <a:ext cx="266700" cy="238125"/>
            </a:xfrm>
            <a:prstGeom prst="rightArrow">
              <a:avLst>
                <a:gd name="adj1" fmla="val 66700"/>
                <a:gd name="adj2" fmla="val 50000"/>
              </a:avLst>
            </a:prstGeom>
            <a:ln>
              <a:solidFill>
                <a:schemeClr val="bg1">
                  <a:lumMod val="65000"/>
                </a:schemeClr>
              </a:solidFill>
            </a:ln>
            <a:scene3d>
              <a:camera prst="orthographicFront"/>
              <a:lightRig rig="threePt" dir="t">
                <a:rot lat="0" lon="0" rev="7500000"/>
              </a:lightRig>
            </a:scene3d>
            <a:sp3d z="-70000" extrusionH="63500" prstMaterial="matte">
              <a:bevelT w="25400" h="6350" prst="relaxedInset"/>
              <a:contourClr>
                <a:schemeClr val="bg1"/>
              </a:contourClr>
            </a:sp3d>
          </p:spPr>
          <p:style>
            <a:lnRef idx="0">
              <a:scrgbClr r="0" g="0" b="0"/>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sp>
          <p:nvSpPr>
            <p:cNvPr id="36" name="Right Arrow 35"/>
            <p:cNvSpPr/>
            <p:nvPr/>
          </p:nvSpPr>
          <p:spPr>
            <a:xfrm rot="5400000">
              <a:off x="5865409" y="29492483"/>
              <a:ext cx="266700" cy="238125"/>
            </a:xfrm>
            <a:prstGeom prst="rightArrow">
              <a:avLst>
                <a:gd name="adj1" fmla="val 66700"/>
                <a:gd name="adj2" fmla="val 50000"/>
              </a:avLst>
            </a:prstGeom>
            <a:ln>
              <a:solidFill>
                <a:schemeClr val="bg1">
                  <a:lumMod val="65000"/>
                </a:schemeClr>
              </a:solidFill>
            </a:ln>
            <a:scene3d>
              <a:camera prst="orthographicFront"/>
              <a:lightRig rig="threePt" dir="t">
                <a:rot lat="0" lon="0" rev="7500000"/>
              </a:lightRig>
            </a:scene3d>
            <a:sp3d z="-70000" extrusionH="63500" prstMaterial="matte">
              <a:bevelT w="25400" h="6350" prst="relaxedInset"/>
              <a:contourClr>
                <a:schemeClr val="bg1"/>
              </a:contourClr>
            </a:sp3d>
          </p:spPr>
          <p:style>
            <a:lnRef idx="0">
              <a:scrgbClr r="0" g="0" b="0"/>
            </a:lnRef>
            <a:fillRef idx="1">
              <a:schemeClr val="accent1">
                <a:tint val="60000"/>
                <a:hueOff val="0"/>
                <a:satOff val="0"/>
                <a:lumOff val="0"/>
                <a:alphaOff val="0"/>
              </a:schemeClr>
            </a:fillRef>
            <a:effectRef idx="2">
              <a:schemeClr val="accent1">
                <a:tint val="60000"/>
                <a:hueOff val="0"/>
                <a:satOff val="0"/>
                <a:lumOff val="0"/>
                <a:alphaOff val="0"/>
              </a:schemeClr>
            </a:effectRef>
            <a:fontRef idx="minor">
              <a:schemeClr val="lt1"/>
            </a:fontRef>
          </p:style>
        </p:sp>
      </p:grpSp>
    </p:spTree>
    <p:extLst>
      <p:ext uri="{BB962C8B-B14F-4D97-AF65-F5344CB8AC3E}">
        <p14:creationId xmlns:p14="http://schemas.microsoft.com/office/powerpoint/2010/main" val="764897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2020</TotalTime>
  <Words>982</Words>
  <Application>Microsoft Office PowerPoint</Application>
  <PresentationFormat>Custom</PresentationFormat>
  <Paragraphs>80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Danney</dc:creator>
  <cp:lastModifiedBy>Dr. D</cp:lastModifiedBy>
  <cp:revision>162</cp:revision>
  <dcterms:created xsi:type="dcterms:W3CDTF">2015-03-19T19:15:16Z</dcterms:created>
  <dcterms:modified xsi:type="dcterms:W3CDTF">2019-12-10T16:09:18Z</dcterms:modified>
</cp:coreProperties>
</file>