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732843" rtl="0" eaLnBrk="1" latinLnBrk="0" hangingPunct="1">
      <a:defRPr sz="9300" kern="1200">
        <a:solidFill>
          <a:schemeClr val="tx1"/>
        </a:solidFill>
        <a:latin typeface="+mn-lt"/>
        <a:ea typeface="+mn-ea"/>
        <a:cs typeface="+mn-cs"/>
      </a:defRPr>
    </a:lvl1pPr>
    <a:lvl2pPr marL="2366421" algn="l" defTabSz="4732843" rtl="0" eaLnBrk="1" latinLnBrk="0" hangingPunct="1">
      <a:defRPr sz="9300" kern="1200">
        <a:solidFill>
          <a:schemeClr val="tx1"/>
        </a:solidFill>
        <a:latin typeface="+mn-lt"/>
        <a:ea typeface="+mn-ea"/>
        <a:cs typeface="+mn-cs"/>
      </a:defRPr>
    </a:lvl2pPr>
    <a:lvl3pPr marL="4732843" algn="l" defTabSz="4732843" rtl="0" eaLnBrk="1" latinLnBrk="0" hangingPunct="1">
      <a:defRPr sz="9300" kern="1200">
        <a:solidFill>
          <a:schemeClr val="tx1"/>
        </a:solidFill>
        <a:latin typeface="+mn-lt"/>
        <a:ea typeface="+mn-ea"/>
        <a:cs typeface="+mn-cs"/>
      </a:defRPr>
    </a:lvl3pPr>
    <a:lvl4pPr marL="7099264" algn="l" defTabSz="4732843" rtl="0" eaLnBrk="1" latinLnBrk="0" hangingPunct="1">
      <a:defRPr sz="9300" kern="1200">
        <a:solidFill>
          <a:schemeClr val="tx1"/>
        </a:solidFill>
        <a:latin typeface="+mn-lt"/>
        <a:ea typeface="+mn-ea"/>
        <a:cs typeface="+mn-cs"/>
      </a:defRPr>
    </a:lvl4pPr>
    <a:lvl5pPr marL="9465686" algn="l" defTabSz="4732843" rtl="0" eaLnBrk="1" latinLnBrk="0" hangingPunct="1">
      <a:defRPr sz="9300" kern="1200">
        <a:solidFill>
          <a:schemeClr val="tx1"/>
        </a:solidFill>
        <a:latin typeface="+mn-lt"/>
        <a:ea typeface="+mn-ea"/>
        <a:cs typeface="+mn-cs"/>
      </a:defRPr>
    </a:lvl5pPr>
    <a:lvl6pPr marL="11832107" algn="l" defTabSz="4732843" rtl="0" eaLnBrk="1" latinLnBrk="0" hangingPunct="1">
      <a:defRPr sz="9300" kern="1200">
        <a:solidFill>
          <a:schemeClr val="tx1"/>
        </a:solidFill>
        <a:latin typeface="+mn-lt"/>
        <a:ea typeface="+mn-ea"/>
        <a:cs typeface="+mn-cs"/>
      </a:defRPr>
    </a:lvl6pPr>
    <a:lvl7pPr marL="14198529" algn="l" defTabSz="4732843" rtl="0" eaLnBrk="1" latinLnBrk="0" hangingPunct="1">
      <a:defRPr sz="9300" kern="1200">
        <a:solidFill>
          <a:schemeClr val="tx1"/>
        </a:solidFill>
        <a:latin typeface="+mn-lt"/>
        <a:ea typeface="+mn-ea"/>
        <a:cs typeface="+mn-cs"/>
      </a:defRPr>
    </a:lvl7pPr>
    <a:lvl8pPr marL="16564950" algn="l" defTabSz="4732843" rtl="0" eaLnBrk="1" latinLnBrk="0" hangingPunct="1">
      <a:defRPr sz="9300" kern="1200">
        <a:solidFill>
          <a:schemeClr val="tx1"/>
        </a:solidFill>
        <a:latin typeface="+mn-lt"/>
        <a:ea typeface="+mn-ea"/>
        <a:cs typeface="+mn-cs"/>
      </a:defRPr>
    </a:lvl8pPr>
    <a:lvl9pPr marL="18931372" algn="l" defTabSz="4732843" rtl="0" eaLnBrk="1" latinLnBrk="0" hangingPunct="1">
      <a:defRPr sz="9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ney" initials="DR"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2523"/>
    <a:srgbClr val="6381BD"/>
    <a:srgbClr val="0038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80" autoAdjust="0"/>
    <p:restoredTop sz="94599"/>
  </p:normalViewPr>
  <p:slideViewPr>
    <p:cSldViewPr>
      <p:cViewPr>
        <p:scale>
          <a:sx n="40" d="100"/>
          <a:sy n="40" d="100"/>
        </p:scale>
        <p:origin x="30" y="-450"/>
      </p:cViewPr>
      <p:guideLst>
        <p:guide orient="horz" pos="10369"/>
        <p:guide pos="13824"/>
      </p:guideLst>
    </p:cSldViewPr>
  </p:slideViewPr>
  <p:notesTextViewPr>
    <p:cViewPr>
      <p:scale>
        <a:sx n="1" d="1"/>
        <a:sy n="1" d="1"/>
      </p:scale>
      <p:origin x="0" y="0"/>
    </p:cViewPr>
  </p:notesTextViewPr>
  <p:gridSpacing cx="914400" cy="9144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4"/>
            <a:ext cx="37307520" cy="7056120"/>
          </a:xfrm>
        </p:spPr>
        <p:txBody>
          <a:bodyPr/>
          <a:lstStyle/>
          <a:p>
            <a:r>
              <a:rPr lang="en-US"/>
              <a:t>Click to edit Master title style</a:t>
            </a:r>
          </a:p>
        </p:txBody>
      </p:sp>
      <p:sp>
        <p:nvSpPr>
          <p:cNvPr id="3" name="Subtitle 2"/>
          <p:cNvSpPr>
            <a:spLocks noGrp="1"/>
          </p:cNvSpPr>
          <p:nvPr>
            <p:ph type="subTitle" idx="1"/>
          </p:nvPr>
        </p:nvSpPr>
        <p:spPr>
          <a:xfrm>
            <a:off x="6583683" y="18653761"/>
            <a:ext cx="30723840" cy="8412480"/>
          </a:xfrm>
        </p:spPr>
        <p:txBody>
          <a:bodyPr/>
          <a:lstStyle>
            <a:lvl1pPr marL="0" indent="0" algn="ctr">
              <a:buNone/>
              <a:defRPr>
                <a:solidFill>
                  <a:schemeClr val="tx1">
                    <a:tint val="75000"/>
                  </a:schemeClr>
                </a:solidFill>
              </a:defRPr>
            </a:lvl1pPr>
            <a:lvl2pPr marL="2029206" indent="0" algn="ctr">
              <a:buNone/>
              <a:defRPr>
                <a:solidFill>
                  <a:schemeClr val="tx1">
                    <a:tint val="75000"/>
                  </a:schemeClr>
                </a:solidFill>
              </a:defRPr>
            </a:lvl2pPr>
            <a:lvl3pPr marL="4058413" indent="0" algn="ctr">
              <a:buNone/>
              <a:defRPr>
                <a:solidFill>
                  <a:schemeClr val="tx1">
                    <a:tint val="75000"/>
                  </a:schemeClr>
                </a:solidFill>
              </a:defRPr>
            </a:lvl3pPr>
            <a:lvl4pPr marL="6087619" indent="0" algn="ctr">
              <a:buNone/>
              <a:defRPr>
                <a:solidFill>
                  <a:schemeClr val="tx1">
                    <a:tint val="75000"/>
                  </a:schemeClr>
                </a:solidFill>
              </a:defRPr>
            </a:lvl4pPr>
            <a:lvl5pPr marL="8116826" indent="0" algn="ctr">
              <a:buNone/>
              <a:defRPr>
                <a:solidFill>
                  <a:schemeClr val="tx1">
                    <a:tint val="75000"/>
                  </a:schemeClr>
                </a:solidFill>
              </a:defRPr>
            </a:lvl5pPr>
            <a:lvl6pPr marL="10146032" indent="0" algn="ctr">
              <a:buNone/>
              <a:defRPr>
                <a:solidFill>
                  <a:schemeClr val="tx1">
                    <a:tint val="75000"/>
                  </a:schemeClr>
                </a:solidFill>
              </a:defRPr>
            </a:lvl6pPr>
            <a:lvl7pPr marL="12175239" indent="0" algn="ctr">
              <a:buNone/>
              <a:defRPr>
                <a:solidFill>
                  <a:schemeClr val="tx1">
                    <a:tint val="75000"/>
                  </a:schemeClr>
                </a:solidFill>
              </a:defRPr>
            </a:lvl7pPr>
            <a:lvl8pPr marL="14204445" indent="0" algn="ctr">
              <a:buNone/>
              <a:defRPr>
                <a:solidFill>
                  <a:schemeClr val="tx1">
                    <a:tint val="75000"/>
                  </a:schemeClr>
                </a:solidFill>
              </a:defRPr>
            </a:lvl8pPr>
            <a:lvl9pPr marL="1623365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D86056-018D-448D-AF00-26970C6F665D}" type="datetimeFigureOut">
              <a:rPr lang="en-US" smtClean="0"/>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7E15A-6B4A-4BBF-A65F-FD27646CC801}" type="slidenum">
              <a:rPr lang="en-US" smtClean="0"/>
              <a:t>‹#›</a:t>
            </a:fld>
            <a:endParaRPr lang="en-US" dirty="0"/>
          </a:p>
        </p:txBody>
      </p:sp>
    </p:spTree>
    <p:extLst>
      <p:ext uri="{BB962C8B-B14F-4D97-AF65-F5344CB8AC3E}">
        <p14:creationId xmlns:p14="http://schemas.microsoft.com/office/powerpoint/2010/main" val="124094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86056-018D-448D-AF00-26970C6F665D}" type="datetimeFigureOut">
              <a:rPr lang="en-US" smtClean="0"/>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7E15A-6B4A-4BBF-A65F-FD27646CC801}" type="slidenum">
              <a:rPr lang="en-US" smtClean="0"/>
              <a:t>‹#›</a:t>
            </a:fld>
            <a:endParaRPr lang="en-US" dirty="0"/>
          </a:p>
        </p:txBody>
      </p:sp>
    </p:spTree>
    <p:extLst>
      <p:ext uri="{BB962C8B-B14F-4D97-AF65-F5344CB8AC3E}">
        <p14:creationId xmlns:p14="http://schemas.microsoft.com/office/powerpoint/2010/main" val="1036393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6"/>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3" y="1318266"/>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86056-018D-448D-AF00-26970C6F665D}" type="datetimeFigureOut">
              <a:rPr lang="en-US" smtClean="0"/>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7E15A-6B4A-4BBF-A65F-FD27646CC801}" type="slidenum">
              <a:rPr lang="en-US" smtClean="0"/>
              <a:t>‹#›</a:t>
            </a:fld>
            <a:endParaRPr lang="en-US" dirty="0"/>
          </a:p>
        </p:txBody>
      </p:sp>
    </p:spTree>
    <p:extLst>
      <p:ext uri="{BB962C8B-B14F-4D97-AF65-F5344CB8AC3E}">
        <p14:creationId xmlns:p14="http://schemas.microsoft.com/office/powerpoint/2010/main" val="1463737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86056-018D-448D-AF00-26970C6F665D}" type="datetimeFigureOut">
              <a:rPr lang="en-US" smtClean="0"/>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7E15A-6B4A-4BBF-A65F-FD27646CC801}" type="slidenum">
              <a:rPr lang="en-US" smtClean="0"/>
              <a:t>‹#›</a:t>
            </a:fld>
            <a:endParaRPr lang="en-US" dirty="0"/>
          </a:p>
        </p:txBody>
      </p:sp>
    </p:spTree>
    <p:extLst>
      <p:ext uri="{BB962C8B-B14F-4D97-AF65-F5344CB8AC3E}">
        <p14:creationId xmlns:p14="http://schemas.microsoft.com/office/powerpoint/2010/main" val="509242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3"/>
            <a:ext cx="37307520" cy="6537960"/>
          </a:xfrm>
        </p:spPr>
        <p:txBody>
          <a:bodyPr anchor="t"/>
          <a:lstStyle>
            <a:lvl1pPr algn="l">
              <a:defRPr sz="17750" b="1" cap="all"/>
            </a:lvl1pPr>
          </a:lstStyle>
          <a:p>
            <a:r>
              <a:rPr lang="en-US"/>
              <a:t>Click to edit Master title style</a:t>
            </a:r>
          </a:p>
        </p:txBody>
      </p:sp>
      <p:sp>
        <p:nvSpPr>
          <p:cNvPr id="3" name="Text Placeholder 2"/>
          <p:cNvSpPr>
            <a:spLocks noGrp="1"/>
          </p:cNvSpPr>
          <p:nvPr>
            <p:ph type="body" idx="1"/>
          </p:nvPr>
        </p:nvSpPr>
        <p:spPr>
          <a:xfrm>
            <a:off x="3467103" y="13952225"/>
            <a:ext cx="37307520" cy="7200898"/>
          </a:xfrm>
        </p:spPr>
        <p:txBody>
          <a:bodyPr anchor="b"/>
          <a:lstStyle>
            <a:lvl1pPr marL="0" indent="0">
              <a:buNone/>
              <a:defRPr sz="8918">
                <a:solidFill>
                  <a:schemeClr val="tx1">
                    <a:tint val="75000"/>
                  </a:schemeClr>
                </a:solidFill>
              </a:defRPr>
            </a:lvl1pPr>
            <a:lvl2pPr marL="2029206" indent="0">
              <a:buNone/>
              <a:defRPr sz="7975">
                <a:solidFill>
                  <a:schemeClr val="tx1">
                    <a:tint val="75000"/>
                  </a:schemeClr>
                </a:solidFill>
              </a:defRPr>
            </a:lvl2pPr>
            <a:lvl3pPr marL="4058413" indent="0">
              <a:buNone/>
              <a:defRPr sz="7117">
                <a:solidFill>
                  <a:schemeClr val="tx1">
                    <a:tint val="75000"/>
                  </a:schemeClr>
                </a:solidFill>
              </a:defRPr>
            </a:lvl3pPr>
            <a:lvl4pPr marL="6087619" indent="0">
              <a:buNone/>
              <a:defRPr sz="6174">
                <a:solidFill>
                  <a:schemeClr val="tx1">
                    <a:tint val="75000"/>
                  </a:schemeClr>
                </a:solidFill>
              </a:defRPr>
            </a:lvl4pPr>
            <a:lvl5pPr marL="8116826" indent="0">
              <a:buNone/>
              <a:defRPr sz="6174">
                <a:solidFill>
                  <a:schemeClr val="tx1">
                    <a:tint val="75000"/>
                  </a:schemeClr>
                </a:solidFill>
              </a:defRPr>
            </a:lvl5pPr>
            <a:lvl6pPr marL="10146032" indent="0">
              <a:buNone/>
              <a:defRPr sz="6174">
                <a:solidFill>
                  <a:schemeClr val="tx1">
                    <a:tint val="75000"/>
                  </a:schemeClr>
                </a:solidFill>
              </a:defRPr>
            </a:lvl6pPr>
            <a:lvl7pPr marL="12175239" indent="0">
              <a:buNone/>
              <a:defRPr sz="6174">
                <a:solidFill>
                  <a:schemeClr val="tx1">
                    <a:tint val="75000"/>
                  </a:schemeClr>
                </a:solidFill>
              </a:defRPr>
            </a:lvl7pPr>
            <a:lvl8pPr marL="14204445" indent="0">
              <a:buNone/>
              <a:defRPr sz="6174">
                <a:solidFill>
                  <a:schemeClr val="tx1">
                    <a:tint val="75000"/>
                  </a:schemeClr>
                </a:solidFill>
              </a:defRPr>
            </a:lvl8pPr>
            <a:lvl9pPr marL="16233651" indent="0">
              <a:buNone/>
              <a:defRPr sz="617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86056-018D-448D-AF00-26970C6F665D}" type="datetimeFigureOut">
              <a:rPr lang="en-US" smtClean="0"/>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7E15A-6B4A-4BBF-A65F-FD27646CC801}" type="slidenum">
              <a:rPr lang="en-US" smtClean="0"/>
              <a:t>‹#›</a:t>
            </a:fld>
            <a:endParaRPr lang="en-US" dirty="0"/>
          </a:p>
        </p:txBody>
      </p:sp>
    </p:spTree>
    <p:extLst>
      <p:ext uri="{BB962C8B-B14F-4D97-AF65-F5344CB8AC3E}">
        <p14:creationId xmlns:p14="http://schemas.microsoft.com/office/powerpoint/2010/main" val="4232959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3"/>
          </a:xfrm>
        </p:spPr>
        <p:txBody>
          <a:bodyPr/>
          <a:lstStyle>
            <a:lvl1pPr>
              <a:defRPr sz="12434"/>
            </a:lvl1pPr>
            <a:lvl2pPr>
              <a:defRPr sz="10633"/>
            </a:lvl2pPr>
            <a:lvl3pPr>
              <a:defRPr sz="8918"/>
            </a:lvl3pPr>
            <a:lvl4pPr>
              <a:defRPr sz="7975"/>
            </a:lvl4pPr>
            <a:lvl5pPr>
              <a:defRPr sz="7975"/>
            </a:lvl5pPr>
            <a:lvl6pPr>
              <a:defRPr sz="7975"/>
            </a:lvl6pPr>
            <a:lvl7pPr>
              <a:defRPr sz="7975"/>
            </a:lvl7pPr>
            <a:lvl8pPr>
              <a:defRPr sz="7975"/>
            </a:lvl8pPr>
            <a:lvl9pPr>
              <a:defRPr sz="79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3"/>
          </a:xfrm>
        </p:spPr>
        <p:txBody>
          <a:bodyPr/>
          <a:lstStyle>
            <a:lvl1pPr>
              <a:defRPr sz="12434"/>
            </a:lvl1pPr>
            <a:lvl2pPr>
              <a:defRPr sz="10633"/>
            </a:lvl2pPr>
            <a:lvl3pPr>
              <a:defRPr sz="8918"/>
            </a:lvl3pPr>
            <a:lvl4pPr>
              <a:defRPr sz="7975"/>
            </a:lvl4pPr>
            <a:lvl5pPr>
              <a:defRPr sz="7975"/>
            </a:lvl5pPr>
            <a:lvl6pPr>
              <a:defRPr sz="7975"/>
            </a:lvl6pPr>
            <a:lvl7pPr>
              <a:defRPr sz="7975"/>
            </a:lvl7pPr>
            <a:lvl8pPr>
              <a:defRPr sz="7975"/>
            </a:lvl8pPr>
            <a:lvl9pPr>
              <a:defRPr sz="79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D86056-018D-448D-AF00-26970C6F665D}" type="datetimeFigureOut">
              <a:rPr lang="en-US" smtClean="0"/>
              <a:t>12/10/2019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B7E15A-6B4A-4BBF-A65F-FD27646CC801}" type="slidenum">
              <a:rPr lang="en-US" smtClean="0"/>
              <a:t>‹#›</a:t>
            </a:fld>
            <a:endParaRPr lang="en-US" dirty="0"/>
          </a:p>
        </p:txBody>
      </p:sp>
    </p:spTree>
    <p:extLst>
      <p:ext uri="{BB962C8B-B14F-4D97-AF65-F5344CB8AC3E}">
        <p14:creationId xmlns:p14="http://schemas.microsoft.com/office/powerpoint/2010/main" val="1910247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59" y="7368544"/>
            <a:ext cx="19392903" cy="3070858"/>
          </a:xfrm>
        </p:spPr>
        <p:txBody>
          <a:bodyPr anchor="b"/>
          <a:lstStyle>
            <a:lvl1pPr marL="0" indent="0">
              <a:buNone/>
              <a:defRPr sz="10633" b="1"/>
            </a:lvl1pPr>
            <a:lvl2pPr marL="2029206" indent="0">
              <a:buNone/>
              <a:defRPr sz="8918" b="1"/>
            </a:lvl2pPr>
            <a:lvl3pPr marL="4058413" indent="0">
              <a:buNone/>
              <a:defRPr sz="7975" b="1"/>
            </a:lvl3pPr>
            <a:lvl4pPr marL="6087619" indent="0">
              <a:buNone/>
              <a:defRPr sz="7117" b="1"/>
            </a:lvl4pPr>
            <a:lvl5pPr marL="8116826" indent="0">
              <a:buNone/>
              <a:defRPr sz="7117" b="1"/>
            </a:lvl5pPr>
            <a:lvl6pPr marL="10146032" indent="0">
              <a:buNone/>
              <a:defRPr sz="7117" b="1"/>
            </a:lvl6pPr>
            <a:lvl7pPr marL="12175239" indent="0">
              <a:buNone/>
              <a:defRPr sz="7117" b="1"/>
            </a:lvl7pPr>
            <a:lvl8pPr marL="14204445" indent="0">
              <a:buNone/>
              <a:defRPr sz="7117" b="1"/>
            </a:lvl8pPr>
            <a:lvl9pPr marL="16233651" indent="0">
              <a:buNone/>
              <a:defRPr sz="7117" b="1"/>
            </a:lvl9pPr>
          </a:lstStyle>
          <a:p>
            <a:pPr lvl="0"/>
            <a:r>
              <a:rPr lang="en-US"/>
              <a:t>Click to edit Master text styles</a:t>
            </a:r>
          </a:p>
        </p:txBody>
      </p:sp>
      <p:sp>
        <p:nvSpPr>
          <p:cNvPr id="4" name="Content Placeholder 3"/>
          <p:cNvSpPr>
            <a:spLocks noGrp="1"/>
          </p:cNvSpPr>
          <p:nvPr>
            <p:ph sz="half" idx="2"/>
          </p:nvPr>
        </p:nvSpPr>
        <p:spPr>
          <a:xfrm>
            <a:off x="2194559" y="10439401"/>
            <a:ext cx="19392903" cy="18966183"/>
          </a:xfrm>
        </p:spPr>
        <p:txBody>
          <a:bodyPr/>
          <a:lstStyle>
            <a:lvl1pPr>
              <a:defRPr sz="10633"/>
            </a:lvl1pPr>
            <a:lvl2pPr>
              <a:defRPr sz="8918"/>
            </a:lvl2pPr>
            <a:lvl3pPr>
              <a:defRPr sz="7975"/>
            </a:lvl3pPr>
            <a:lvl4pPr>
              <a:defRPr sz="7117"/>
            </a:lvl4pPr>
            <a:lvl5pPr>
              <a:defRPr sz="7117"/>
            </a:lvl5pPr>
            <a:lvl6pPr>
              <a:defRPr sz="7117"/>
            </a:lvl6pPr>
            <a:lvl7pPr>
              <a:defRPr sz="7117"/>
            </a:lvl7pPr>
            <a:lvl8pPr>
              <a:defRPr sz="7117"/>
            </a:lvl8pPr>
            <a:lvl9pPr>
              <a:defRPr sz="711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4"/>
            <a:ext cx="19400520" cy="3070858"/>
          </a:xfrm>
        </p:spPr>
        <p:txBody>
          <a:bodyPr anchor="b"/>
          <a:lstStyle>
            <a:lvl1pPr marL="0" indent="0">
              <a:buNone/>
              <a:defRPr sz="10633" b="1"/>
            </a:lvl1pPr>
            <a:lvl2pPr marL="2029206" indent="0">
              <a:buNone/>
              <a:defRPr sz="8918" b="1"/>
            </a:lvl2pPr>
            <a:lvl3pPr marL="4058413" indent="0">
              <a:buNone/>
              <a:defRPr sz="7975" b="1"/>
            </a:lvl3pPr>
            <a:lvl4pPr marL="6087619" indent="0">
              <a:buNone/>
              <a:defRPr sz="7117" b="1"/>
            </a:lvl4pPr>
            <a:lvl5pPr marL="8116826" indent="0">
              <a:buNone/>
              <a:defRPr sz="7117" b="1"/>
            </a:lvl5pPr>
            <a:lvl6pPr marL="10146032" indent="0">
              <a:buNone/>
              <a:defRPr sz="7117" b="1"/>
            </a:lvl6pPr>
            <a:lvl7pPr marL="12175239" indent="0">
              <a:buNone/>
              <a:defRPr sz="7117" b="1"/>
            </a:lvl7pPr>
            <a:lvl8pPr marL="14204445" indent="0">
              <a:buNone/>
              <a:defRPr sz="7117" b="1"/>
            </a:lvl8pPr>
            <a:lvl9pPr marL="16233651" indent="0">
              <a:buNone/>
              <a:defRPr sz="7117" b="1"/>
            </a:lvl9pPr>
          </a:lstStyle>
          <a:p>
            <a:pPr lvl="0"/>
            <a:r>
              <a:rPr lang="en-US"/>
              <a:t>Click to edit Master text styles</a:t>
            </a:r>
          </a:p>
        </p:txBody>
      </p:sp>
      <p:sp>
        <p:nvSpPr>
          <p:cNvPr id="6" name="Content Placeholder 5"/>
          <p:cNvSpPr>
            <a:spLocks noGrp="1"/>
          </p:cNvSpPr>
          <p:nvPr>
            <p:ph sz="quarter" idx="4"/>
          </p:nvPr>
        </p:nvSpPr>
        <p:spPr>
          <a:xfrm>
            <a:off x="22296122" y="10439401"/>
            <a:ext cx="19400520" cy="18966183"/>
          </a:xfrm>
        </p:spPr>
        <p:txBody>
          <a:bodyPr/>
          <a:lstStyle>
            <a:lvl1pPr>
              <a:defRPr sz="10633"/>
            </a:lvl1pPr>
            <a:lvl2pPr>
              <a:defRPr sz="8918"/>
            </a:lvl2pPr>
            <a:lvl3pPr>
              <a:defRPr sz="7975"/>
            </a:lvl3pPr>
            <a:lvl4pPr>
              <a:defRPr sz="7117"/>
            </a:lvl4pPr>
            <a:lvl5pPr>
              <a:defRPr sz="7117"/>
            </a:lvl5pPr>
            <a:lvl6pPr>
              <a:defRPr sz="7117"/>
            </a:lvl6pPr>
            <a:lvl7pPr>
              <a:defRPr sz="7117"/>
            </a:lvl7pPr>
            <a:lvl8pPr>
              <a:defRPr sz="7117"/>
            </a:lvl8pPr>
            <a:lvl9pPr>
              <a:defRPr sz="711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D86056-018D-448D-AF00-26970C6F665D}" type="datetimeFigureOut">
              <a:rPr lang="en-US" smtClean="0"/>
              <a:t>12/10/2019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B7E15A-6B4A-4BBF-A65F-FD27646CC801}" type="slidenum">
              <a:rPr lang="en-US" smtClean="0"/>
              <a:t>‹#›</a:t>
            </a:fld>
            <a:endParaRPr lang="en-US" dirty="0"/>
          </a:p>
        </p:txBody>
      </p:sp>
    </p:spTree>
    <p:extLst>
      <p:ext uri="{BB962C8B-B14F-4D97-AF65-F5344CB8AC3E}">
        <p14:creationId xmlns:p14="http://schemas.microsoft.com/office/powerpoint/2010/main" val="3465963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D86056-018D-448D-AF00-26970C6F665D}" type="datetimeFigureOut">
              <a:rPr lang="en-US" smtClean="0"/>
              <a:t>12/10/2019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B7E15A-6B4A-4BBF-A65F-FD27646CC801}" type="slidenum">
              <a:rPr lang="en-US" smtClean="0"/>
              <a:t>‹#›</a:t>
            </a:fld>
            <a:endParaRPr lang="en-US" dirty="0"/>
          </a:p>
        </p:txBody>
      </p:sp>
    </p:spTree>
    <p:extLst>
      <p:ext uri="{BB962C8B-B14F-4D97-AF65-F5344CB8AC3E}">
        <p14:creationId xmlns:p14="http://schemas.microsoft.com/office/powerpoint/2010/main" val="1659302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86056-018D-448D-AF00-26970C6F665D}" type="datetimeFigureOut">
              <a:rPr lang="en-US" smtClean="0"/>
              <a:t>12/10/2019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B7E15A-6B4A-4BBF-A65F-FD27646CC801}" type="slidenum">
              <a:rPr lang="en-US" smtClean="0"/>
              <a:t>‹#›</a:t>
            </a:fld>
            <a:endParaRPr lang="en-US" dirty="0"/>
          </a:p>
        </p:txBody>
      </p:sp>
    </p:spTree>
    <p:extLst>
      <p:ext uri="{BB962C8B-B14F-4D97-AF65-F5344CB8AC3E}">
        <p14:creationId xmlns:p14="http://schemas.microsoft.com/office/powerpoint/2010/main" val="325705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6" y="1310642"/>
            <a:ext cx="14439902" cy="5577841"/>
          </a:xfrm>
        </p:spPr>
        <p:txBody>
          <a:bodyPr anchor="b"/>
          <a:lstStyle>
            <a:lvl1pPr algn="l">
              <a:defRPr sz="8918" b="1"/>
            </a:lvl1pPr>
          </a:lstStyle>
          <a:p>
            <a:r>
              <a:rPr lang="en-US"/>
              <a:t>Click to edit Master title style</a:t>
            </a:r>
          </a:p>
        </p:txBody>
      </p:sp>
      <p:sp>
        <p:nvSpPr>
          <p:cNvPr id="3" name="Content Placeholder 2"/>
          <p:cNvSpPr>
            <a:spLocks noGrp="1"/>
          </p:cNvSpPr>
          <p:nvPr>
            <p:ph idx="1"/>
          </p:nvPr>
        </p:nvSpPr>
        <p:spPr>
          <a:xfrm>
            <a:off x="17160243" y="1310643"/>
            <a:ext cx="24536400" cy="28094943"/>
          </a:xfrm>
        </p:spPr>
        <p:txBody>
          <a:bodyPr/>
          <a:lstStyle>
            <a:lvl1pPr>
              <a:defRPr sz="14235"/>
            </a:lvl1pPr>
            <a:lvl2pPr>
              <a:defRPr sz="12434"/>
            </a:lvl2pPr>
            <a:lvl3pPr>
              <a:defRPr sz="10633"/>
            </a:lvl3pPr>
            <a:lvl4pPr>
              <a:defRPr sz="8918"/>
            </a:lvl4pPr>
            <a:lvl5pPr>
              <a:defRPr sz="8918"/>
            </a:lvl5pPr>
            <a:lvl6pPr>
              <a:defRPr sz="8918"/>
            </a:lvl6pPr>
            <a:lvl7pPr>
              <a:defRPr sz="8918"/>
            </a:lvl7pPr>
            <a:lvl8pPr>
              <a:defRPr sz="8918"/>
            </a:lvl8pPr>
            <a:lvl9pPr>
              <a:defRPr sz="89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6" y="6888484"/>
            <a:ext cx="14439902" cy="22517103"/>
          </a:xfrm>
        </p:spPr>
        <p:txBody>
          <a:bodyPr/>
          <a:lstStyle>
            <a:lvl1pPr marL="0" indent="0">
              <a:buNone/>
              <a:defRPr sz="6174"/>
            </a:lvl1pPr>
            <a:lvl2pPr marL="2029206" indent="0">
              <a:buNone/>
              <a:defRPr sz="5317"/>
            </a:lvl2pPr>
            <a:lvl3pPr marL="4058413" indent="0">
              <a:buNone/>
              <a:defRPr sz="4459"/>
            </a:lvl3pPr>
            <a:lvl4pPr marL="6087619" indent="0">
              <a:buNone/>
              <a:defRPr sz="4030"/>
            </a:lvl4pPr>
            <a:lvl5pPr marL="8116826" indent="0">
              <a:buNone/>
              <a:defRPr sz="4030"/>
            </a:lvl5pPr>
            <a:lvl6pPr marL="10146032" indent="0">
              <a:buNone/>
              <a:defRPr sz="4030"/>
            </a:lvl6pPr>
            <a:lvl7pPr marL="12175239" indent="0">
              <a:buNone/>
              <a:defRPr sz="4030"/>
            </a:lvl7pPr>
            <a:lvl8pPr marL="14204445" indent="0">
              <a:buNone/>
              <a:defRPr sz="4030"/>
            </a:lvl8pPr>
            <a:lvl9pPr marL="16233651" indent="0">
              <a:buNone/>
              <a:defRPr sz="4030"/>
            </a:lvl9pPr>
          </a:lstStyle>
          <a:p>
            <a:pPr lvl="0"/>
            <a:r>
              <a:rPr lang="en-US"/>
              <a:t>Click to edit Master text styles</a:t>
            </a:r>
          </a:p>
        </p:txBody>
      </p:sp>
      <p:sp>
        <p:nvSpPr>
          <p:cNvPr id="5" name="Date Placeholder 4"/>
          <p:cNvSpPr>
            <a:spLocks noGrp="1"/>
          </p:cNvSpPr>
          <p:nvPr>
            <p:ph type="dt" sz="half" idx="10"/>
          </p:nvPr>
        </p:nvSpPr>
        <p:spPr/>
        <p:txBody>
          <a:bodyPr/>
          <a:lstStyle/>
          <a:p>
            <a:fld id="{A5D86056-018D-448D-AF00-26970C6F665D}" type="datetimeFigureOut">
              <a:rPr lang="en-US" smtClean="0"/>
              <a:t>12/10/2019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B7E15A-6B4A-4BBF-A65F-FD27646CC801}" type="slidenum">
              <a:rPr lang="en-US" smtClean="0"/>
              <a:t>‹#›</a:t>
            </a:fld>
            <a:endParaRPr lang="en-US" dirty="0"/>
          </a:p>
        </p:txBody>
      </p:sp>
    </p:spTree>
    <p:extLst>
      <p:ext uri="{BB962C8B-B14F-4D97-AF65-F5344CB8AC3E}">
        <p14:creationId xmlns:p14="http://schemas.microsoft.com/office/powerpoint/2010/main" val="1711268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8918" b="1"/>
            </a:lvl1pPr>
          </a:lstStyle>
          <a:p>
            <a:r>
              <a:rPr lang="en-US"/>
              <a:t>Click to edit Master title style</a:t>
            </a:r>
          </a:p>
        </p:txBody>
      </p:sp>
      <p:sp>
        <p:nvSpPr>
          <p:cNvPr id="3" name="Picture Placeholder 2"/>
          <p:cNvSpPr>
            <a:spLocks noGrp="1"/>
          </p:cNvSpPr>
          <p:nvPr>
            <p:ph type="pic" idx="1"/>
          </p:nvPr>
        </p:nvSpPr>
        <p:spPr>
          <a:xfrm>
            <a:off x="8602983" y="2941320"/>
            <a:ext cx="26334720" cy="19751040"/>
          </a:xfrm>
        </p:spPr>
        <p:txBody>
          <a:bodyPr/>
          <a:lstStyle>
            <a:lvl1pPr marL="0" indent="0">
              <a:buNone/>
              <a:defRPr sz="14235"/>
            </a:lvl1pPr>
            <a:lvl2pPr marL="2029206" indent="0">
              <a:buNone/>
              <a:defRPr sz="12434"/>
            </a:lvl2pPr>
            <a:lvl3pPr marL="4058413" indent="0">
              <a:buNone/>
              <a:defRPr sz="10633"/>
            </a:lvl3pPr>
            <a:lvl4pPr marL="6087619" indent="0">
              <a:buNone/>
              <a:defRPr sz="8918"/>
            </a:lvl4pPr>
            <a:lvl5pPr marL="8116826" indent="0">
              <a:buNone/>
              <a:defRPr sz="8918"/>
            </a:lvl5pPr>
            <a:lvl6pPr marL="10146032" indent="0">
              <a:buNone/>
              <a:defRPr sz="8918"/>
            </a:lvl6pPr>
            <a:lvl7pPr marL="12175239" indent="0">
              <a:buNone/>
              <a:defRPr sz="8918"/>
            </a:lvl7pPr>
            <a:lvl8pPr marL="14204445" indent="0">
              <a:buNone/>
              <a:defRPr sz="8918"/>
            </a:lvl8pPr>
            <a:lvl9pPr marL="16233651" indent="0">
              <a:buNone/>
              <a:defRPr sz="8918"/>
            </a:lvl9pPr>
          </a:lstStyle>
          <a:p>
            <a:endParaRPr lang="en-US" dirty="0"/>
          </a:p>
        </p:txBody>
      </p:sp>
      <p:sp>
        <p:nvSpPr>
          <p:cNvPr id="4" name="Text Placeholder 3"/>
          <p:cNvSpPr>
            <a:spLocks noGrp="1"/>
          </p:cNvSpPr>
          <p:nvPr>
            <p:ph type="body" sz="half" idx="2"/>
          </p:nvPr>
        </p:nvSpPr>
        <p:spPr>
          <a:xfrm>
            <a:off x="8602983" y="25763225"/>
            <a:ext cx="26334720" cy="3863337"/>
          </a:xfrm>
        </p:spPr>
        <p:txBody>
          <a:bodyPr/>
          <a:lstStyle>
            <a:lvl1pPr marL="0" indent="0">
              <a:buNone/>
              <a:defRPr sz="6174"/>
            </a:lvl1pPr>
            <a:lvl2pPr marL="2029206" indent="0">
              <a:buNone/>
              <a:defRPr sz="5317"/>
            </a:lvl2pPr>
            <a:lvl3pPr marL="4058413" indent="0">
              <a:buNone/>
              <a:defRPr sz="4459"/>
            </a:lvl3pPr>
            <a:lvl4pPr marL="6087619" indent="0">
              <a:buNone/>
              <a:defRPr sz="4030"/>
            </a:lvl4pPr>
            <a:lvl5pPr marL="8116826" indent="0">
              <a:buNone/>
              <a:defRPr sz="4030"/>
            </a:lvl5pPr>
            <a:lvl6pPr marL="10146032" indent="0">
              <a:buNone/>
              <a:defRPr sz="4030"/>
            </a:lvl6pPr>
            <a:lvl7pPr marL="12175239" indent="0">
              <a:buNone/>
              <a:defRPr sz="4030"/>
            </a:lvl7pPr>
            <a:lvl8pPr marL="14204445" indent="0">
              <a:buNone/>
              <a:defRPr sz="4030"/>
            </a:lvl8pPr>
            <a:lvl9pPr marL="16233651" indent="0">
              <a:buNone/>
              <a:defRPr sz="4030"/>
            </a:lvl9pPr>
          </a:lstStyle>
          <a:p>
            <a:pPr lvl="0"/>
            <a:r>
              <a:rPr lang="en-US"/>
              <a:t>Click to edit Master text styles</a:t>
            </a:r>
          </a:p>
        </p:txBody>
      </p:sp>
      <p:sp>
        <p:nvSpPr>
          <p:cNvPr id="5" name="Date Placeholder 4"/>
          <p:cNvSpPr>
            <a:spLocks noGrp="1"/>
          </p:cNvSpPr>
          <p:nvPr>
            <p:ph type="dt" sz="half" idx="10"/>
          </p:nvPr>
        </p:nvSpPr>
        <p:spPr/>
        <p:txBody>
          <a:bodyPr/>
          <a:lstStyle/>
          <a:p>
            <a:fld id="{A5D86056-018D-448D-AF00-26970C6F665D}" type="datetimeFigureOut">
              <a:rPr lang="en-US" smtClean="0"/>
              <a:t>12/10/2019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B7E15A-6B4A-4BBF-A65F-FD27646CC801}" type="slidenum">
              <a:rPr lang="en-US" smtClean="0"/>
              <a:t>‹#›</a:t>
            </a:fld>
            <a:endParaRPr lang="en-US" dirty="0"/>
          </a:p>
        </p:txBody>
      </p:sp>
    </p:spTree>
    <p:extLst>
      <p:ext uri="{BB962C8B-B14F-4D97-AF65-F5344CB8AC3E}">
        <p14:creationId xmlns:p14="http://schemas.microsoft.com/office/powerpoint/2010/main" val="109131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3" y="1318264"/>
            <a:ext cx="39502080" cy="5486400"/>
          </a:xfrm>
          <a:prstGeom prst="rect">
            <a:avLst/>
          </a:prstGeom>
        </p:spPr>
        <p:txBody>
          <a:bodyPr vert="horz" lIns="473284" tIns="236642" rIns="473284" bIns="236642" rtlCol="0" anchor="ctr">
            <a:normAutofit/>
          </a:bodyPr>
          <a:lstStyle/>
          <a:p>
            <a:r>
              <a:rPr lang="en-US"/>
              <a:t>Click to edit Master title style</a:t>
            </a:r>
          </a:p>
        </p:txBody>
      </p:sp>
      <p:sp>
        <p:nvSpPr>
          <p:cNvPr id="3" name="Text Placeholder 2"/>
          <p:cNvSpPr>
            <a:spLocks noGrp="1"/>
          </p:cNvSpPr>
          <p:nvPr>
            <p:ph type="body" idx="1"/>
          </p:nvPr>
        </p:nvSpPr>
        <p:spPr>
          <a:xfrm>
            <a:off x="2194563" y="7680963"/>
            <a:ext cx="39502080" cy="21724623"/>
          </a:xfrm>
          <a:prstGeom prst="rect">
            <a:avLst/>
          </a:prstGeom>
        </p:spPr>
        <p:txBody>
          <a:bodyPr vert="horz" lIns="473284" tIns="236642" rIns="473284" bIns="23664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3" y="30510483"/>
            <a:ext cx="10241280" cy="1752600"/>
          </a:xfrm>
          <a:prstGeom prst="rect">
            <a:avLst/>
          </a:prstGeom>
        </p:spPr>
        <p:txBody>
          <a:bodyPr vert="horz" lIns="473284" tIns="236642" rIns="473284" bIns="236642" rtlCol="0" anchor="ctr"/>
          <a:lstStyle>
            <a:lvl1pPr algn="l">
              <a:defRPr sz="5317">
                <a:solidFill>
                  <a:schemeClr val="tx1">
                    <a:tint val="75000"/>
                  </a:schemeClr>
                </a:solidFill>
              </a:defRPr>
            </a:lvl1pPr>
          </a:lstStyle>
          <a:p>
            <a:fld id="{A5D86056-018D-448D-AF00-26970C6F665D}" type="datetimeFigureOut">
              <a:rPr lang="en-US" smtClean="0"/>
              <a:t>12/10/2019</a:t>
            </a:fld>
            <a:endParaRPr lang="en-US" dirty="0"/>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473284" tIns="236642" rIns="473284" bIns="236642" rtlCol="0" anchor="ctr"/>
          <a:lstStyle>
            <a:lvl1pPr algn="ctr">
              <a:defRPr sz="531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3" y="30510483"/>
            <a:ext cx="10241280" cy="1752600"/>
          </a:xfrm>
          <a:prstGeom prst="rect">
            <a:avLst/>
          </a:prstGeom>
        </p:spPr>
        <p:txBody>
          <a:bodyPr vert="horz" lIns="473284" tIns="236642" rIns="473284" bIns="236642" rtlCol="0" anchor="ctr"/>
          <a:lstStyle>
            <a:lvl1pPr algn="r">
              <a:defRPr sz="5317">
                <a:solidFill>
                  <a:schemeClr val="tx1">
                    <a:tint val="75000"/>
                  </a:schemeClr>
                </a:solidFill>
              </a:defRPr>
            </a:lvl1pPr>
          </a:lstStyle>
          <a:p>
            <a:fld id="{73B7E15A-6B4A-4BBF-A65F-FD27646CC801}" type="slidenum">
              <a:rPr lang="en-US" smtClean="0"/>
              <a:t>‹#›</a:t>
            </a:fld>
            <a:endParaRPr lang="en-US" dirty="0"/>
          </a:p>
        </p:txBody>
      </p:sp>
    </p:spTree>
    <p:extLst>
      <p:ext uri="{BB962C8B-B14F-4D97-AF65-F5344CB8AC3E}">
        <p14:creationId xmlns:p14="http://schemas.microsoft.com/office/powerpoint/2010/main" val="3746959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58413" rtl="0" eaLnBrk="1" latinLnBrk="0" hangingPunct="1">
        <a:spcBef>
          <a:spcPct val="0"/>
        </a:spcBef>
        <a:buNone/>
        <a:defRPr sz="19551" kern="1200">
          <a:solidFill>
            <a:schemeClr val="tx1"/>
          </a:solidFill>
          <a:latin typeface="+mj-lt"/>
          <a:ea typeface="+mj-ea"/>
          <a:cs typeface="+mj-cs"/>
        </a:defRPr>
      </a:lvl1pPr>
    </p:titleStyle>
    <p:bodyStyle>
      <a:lvl1pPr marL="1521905" indent="-1521905" algn="l" defTabSz="4058413" rtl="0" eaLnBrk="1" latinLnBrk="0" hangingPunct="1">
        <a:spcBef>
          <a:spcPct val="20000"/>
        </a:spcBef>
        <a:buFont typeface="Arial" panose="020B0604020202020204" pitchFamily="34" charset="0"/>
        <a:buChar char="•"/>
        <a:defRPr sz="14235" kern="1200">
          <a:solidFill>
            <a:schemeClr val="tx1"/>
          </a:solidFill>
          <a:latin typeface="+mn-lt"/>
          <a:ea typeface="+mn-ea"/>
          <a:cs typeface="+mn-cs"/>
        </a:defRPr>
      </a:lvl1pPr>
      <a:lvl2pPr marL="3297461" indent="-1268254" algn="l" defTabSz="4058413" rtl="0" eaLnBrk="1" latinLnBrk="0" hangingPunct="1">
        <a:spcBef>
          <a:spcPct val="20000"/>
        </a:spcBef>
        <a:buFont typeface="Arial" panose="020B0604020202020204" pitchFamily="34" charset="0"/>
        <a:buChar char="–"/>
        <a:defRPr sz="12434" kern="1200">
          <a:solidFill>
            <a:schemeClr val="tx1"/>
          </a:solidFill>
          <a:latin typeface="+mn-lt"/>
          <a:ea typeface="+mn-ea"/>
          <a:cs typeface="+mn-cs"/>
        </a:defRPr>
      </a:lvl2pPr>
      <a:lvl3pPr marL="5073016" indent="-1014603" algn="l" defTabSz="4058413" rtl="0" eaLnBrk="1" latinLnBrk="0" hangingPunct="1">
        <a:spcBef>
          <a:spcPct val="20000"/>
        </a:spcBef>
        <a:buFont typeface="Arial" panose="020B0604020202020204" pitchFamily="34" charset="0"/>
        <a:buChar char="•"/>
        <a:defRPr sz="10633" kern="1200">
          <a:solidFill>
            <a:schemeClr val="tx1"/>
          </a:solidFill>
          <a:latin typeface="+mn-lt"/>
          <a:ea typeface="+mn-ea"/>
          <a:cs typeface="+mn-cs"/>
        </a:defRPr>
      </a:lvl3pPr>
      <a:lvl4pPr marL="7102222" indent="-1014603" algn="l" defTabSz="4058413" rtl="0" eaLnBrk="1" latinLnBrk="0" hangingPunct="1">
        <a:spcBef>
          <a:spcPct val="20000"/>
        </a:spcBef>
        <a:buFont typeface="Arial" panose="020B0604020202020204" pitchFamily="34" charset="0"/>
        <a:buChar char="–"/>
        <a:defRPr sz="8918" kern="1200">
          <a:solidFill>
            <a:schemeClr val="tx1"/>
          </a:solidFill>
          <a:latin typeface="+mn-lt"/>
          <a:ea typeface="+mn-ea"/>
          <a:cs typeface="+mn-cs"/>
        </a:defRPr>
      </a:lvl4pPr>
      <a:lvl5pPr marL="9131429" indent="-1014603" algn="l" defTabSz="4058413" rtl="0" eaLnBrk="1" latinLnBrk="0" hangingPunct="1">
        <a:spcBef>
          <a:spcPct val="20000"/>
        </a:spcBef>
        <a:buFont typeface="Arial" panose="020B0604020202020204" pitchFamily="34" charset="0"/>
        <a:buChar char="»"/>
        <a:defRPr sz="8918" kern="1200">
          <a:solidFill>
            <a:schemeClr val="tx1"/>
          </a:solidFill>
          <a:latin typeface="+mn-lt"/>
          <a:ea typeface="+mn-ea"/>
          <a:cs typeface="+mn-cs"/>
        </a:defRPr>
      </a:lvl5pPr>
      <a:lvl6pPr marL="11160635" indent="-1014603" algn="l" defTabSz="4058413" rtl="0" eaLnBrk="1" latinLnBrk="0" hangingPunct="1">
        <a:spcBef>
          <a:spcPct val="20000"/>
        </a:spcBef>
        <a:buFont typeface="Arial" panose="020B0604020202020204" pitchFamily="34" charset="0"/>
        <a:buChar char="•"/>
        <a:defRPr sz="8918" kern="1200">
          <a:solidFill>
            <a:schemeClr val="tx1"/>
          </a:solidFill>
          <a:latin typeface="+mn-lt"/>
          <a:ea typeface="+mn-ea"/>
          <a:cs typeface="+mn-cs"/>
        </a:defRPr>
      </a:lvl6pPr>
      <a:lvl7pPr marL="13189842" indent="-1014603" algn="l" defTabSz="4058413" rtl="0" eaLnBrk="1" latinLnBrk="0" hangingPunct="1">
        <a:spcBef>
          <a:spcPct val="20000"/>
        </a:spcBef>
        <a:buFont typeface="Arial" panose="020B0604020202020204" pitchFamily="34" charset="0"/>
        <a:buChar char="•"/>
        <a:defRPr sz="8918" kern="1200">
          <a:solidFill>
            <a:schemeClr val="tx1"/>
          </a:solidFill>
          <a:latin typeface="+mn-lt"/>
          <a:ea typeface="+mn-ea"/>
          <a:cs typeface="+mn-cs"/>
        </a:defRPr>
      </a:lvl7pPr>
      <a:lvl8pPr marL="15219048" indent="-1014603" algn="l" defTabSz="4058413" rtl="0" eaLnBrk="1" latinLnBrk="0" hangingPunct="1">
        <a:spcBef>
          <a:spcPct val="20000"/>
        </a:spcBef>
        <a:buFont typeface="Arial" panose="020B0604020202020204" pitchFamily="34" charset="0"/>
        <a:buChar char="•"/>
        <a:defRPr sz="8918" kern="1200">
          <a:solidFill>
            <a:schemeClr val="tx1"/>
          </a:solidFill>
          <a:latin typeface="+mn-lt"/>
          <a:ea typeface="+mn-ea"/>
          <a:cs typeface="+mn-cs"/>
        </a:defRPr>
      </a:lvl8pPr>
      <a:lvl9pPr marL="17248255" indent="-1014603" algn="l" defTabSz="4058413" rtl="0" eaLnBrk="1" latinLnBrk="0" hangingPunct="1">
        <a:spcBef>
          <a:spcPct val="20000"/>
        </a:spcBef>
        <a:buFont typeface="Arial" panose="020B0604020202020204" pitchFamily="34" charset="0"/>
        <a:buChar char="•"/>
        <a:defRPr sz="8918" kern="1200">
          <a:solidFill>
            <a:schemeClr val="tx1"/>
          </a:solidFill>
          <a:latin typeface="+mn-lt"/>
          <a:ea typeface="+mn-ea"/>
          <a:cs typeface="+mn-cs"/>
        </a:defRPr>
      </a:lvl9pPr>
    </p:bodyStyle>
    <p:otherStyle>
      <a:defPPr>
        <a:defRPr lang="en-US"/>
      </a:defPPr>
      <a:lvl1pPr marL="0" algn="l" defTabSz="4058413" rtl="0" eaLnBrk="1" latinLnBrk="0" hangingPunct="1">
        <a:defRPr sz="7975" kern="1200">
          <a:solidFill>
            <a:schemeClr val="tx1"/>
          </a:solidFill>
          <a:latin typeface="+mn-lt"/>
          <a:ea typeface="+mn-ea"/>
          <a:cs typeface="+mn-cs"/>
        </a:defRPr>
      </a:lvl1pPr>
      <a:lvl2pPr marL="2029206" algn="l" defTabSz="4058413" rtl="0" eaLnBrk="1" latinLnBrk="0" hangingPunct="1">
        <a:defRPr sz="7975" kern="1200">
          <a:solidFill>
            <a:schemeClr val="tx1"/>
          </a:solidFill>
          <a:latin typeface="+mn-lt"/>
          <a:ea typeface="+mn-ea"/>
          <a:cs typeface="+mn-cs"/>
        </a:defRPr>
      </a:lvl2pPr>
      <a:lvl3pPr marL="4058413" algn="l" defTabSz="4058413" rtl="0" eaLnBrk="1" latinLnBrk="0" hangingPunct="1">
        <a:defRPr sz="7975" kern="1200">
          <a:solidFill>
            <a:schemeClr val="tx1"/>
          </a:solidFill>
          <a:latin typeface="+mn-lt"/>
          <a:ea typeface="+mn-ea"/>
          <a:cs typeface="+mn-cs"/>
        </a:defRPr>
      </a:lvl3pPr>
      <a:lvl4pPr marL="6087619" algn="l" defTabSz="4058413" rtl="0" eaLnBrk="1" latinLnBrk="0" hangingPunct="1">
        <a:defRPr sz="7975" kern="1200">
          <a:solidFill>
            <a:schemeClr val="tx1"/>
          </a:solidFill>
          <a:latin typeface="+mn-lt"/>
          <a:ea typeface="+mn-ea"/>
          <a:cs typeface="+mn-cs"/>
        </a:defRPr>
      </a:lvl4pPr>
      <a:lvl5pPr marL="8116826" algn="l" defTabSz="4058413" rtl="0" eaLnBrk="1" latinLnBrk="0" hangingPunct="1">
        <a:defRPr sz="7975" kern="1200">
          <a:solidFill>
            <a:schemeClr val="tx1"/>
          </a:solidFill>
          <a:latin typeface="+mn-lt"/>
          <a:ea typeface="+mn-ea"/>
          <a:cs typeface="+mn-cs"/>
        </a:defRPr>
      </a:lvl5pPr>
      <a:lvl6pPr marL="10146032" algn="l" defTabSz="4058413" rtl="0" eaLnBrk="1" latinLnBrk="0" hangingPunct="1">
        <a:defRPr sz="7975" kern="1200">
          <a:solidFill>
            <a:schemeClr val="tx1"/>
          </a:solidFill>
          <a:latin typeface="+mn-lt"/>
          <a:ea typeface="+mn-ea"/>
          <a:cs typeface="+mn-cs"/>
        </a:defRPr>
      </a:lvl6pPr>
      <a:lvl7pPr marL="12175239" algn="l" defTabSz="4058413" rtl="0" eaLnBrk="1" latinLnBrk="0" hangingPunct="1">
        <a:defRPr sz="7975" kern="1200">
          <a:solidFill>
            <a:schemeClr val="tx1"/>
          </a:solidFill>
          <a:latin typeface="+mn-lt"/>
          <a:ea typeface="+mn-ea"/>
          <a:cs typeface="+mn-cs"/>
        </a:defRPr>
      </a:lvl7pPr>
      <a:lvl8pPr marL="14204445" algn="l" defTabSz="4058413" rtl="0" eaLnBrk="1" latinLnBrk="0" hangingPunct="1">
        <a:defRPr sz="7975" kern="1200">
          <a:solidFill>
            <a:schemeClr val="tx1"/>
          </a:solidFill>
          <a:latin typeface="+mn-lt"/>
          <a:ea typeface="+mn-ea"/>
          <a:cs typeface="+mn-cs"/>
        </a:defRPr>
      </a:lvl8pPr>
      <a:lvl9pPr marL="16233651" algn="l" defTabSz="4058413" rtl="0" eaLnBrk="1" latinLnBrk="0" hangingPunct="1">
        <a:defRPr sz="79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hyperlink" Target="https://www.dropbox.com/referrer_cleansing_redirect?hmac=ZHEmxHco6i5yZE/p/kcC41wnTheGUOmwexum%2BkQDoNk%3D&amp;url=http://doi.org/10.1080/00221546.1986.11778785" TargetMode="External"/><Relationship Id="rId7" Type="http://schemas.openxmlformats.org/officeDocument/2006/relationships/image" Target="../media/image2.png"/><Relationship Id="rId2" Type="http://schemas.openxmlformats.org/officeDocument/2006/relationships/hyperlink" Target="https://www.dropbox.com/referrer_cleansing_redirect?hmac=ns4dtWt3IT1XDvjQS6TktGGWo6VXvsuFj4Djd6vbK9Y%3D&amp;url=https://doi.org/10.1177/0146167297234003" TargetMode="Externa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hyperlink" Target="mailto:Danney.rasco@wildcats.unh.edu" TargetMode="External"/><Relationship Id="rId4" Type="http://schemas.openxmlformats.org/officeDocument/2006/relationships/hyperlink" Target="mailto:faculty@wtamu.edu"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167" y="0"/>
            <a:ext cx="43899368" cy="3436458"/>
          </a:xfrm>
          <a:prstGeom prst="rect">
            <a:avLst/>
          </a:prstGeom>
          <a:solidFill>
            <a:schemeClr val="accent2">
              <a:lumMod val="50000"/>
            </a:schemeClr>
          </a:solidFill>
          <a:ln>
            <a:solidFill>
              <a:srgbClr val="6325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75" dirty="0"/>
          </a:p>
        </p:txBody>
      </p:sp>
      <p:sp>
        <p:nvSpPr>
          <p:cNvPr id="8" name="TextBox 7"/>
          <p:cNvSpPr txBox="1"/>
          <p:nvPr/>
        </p:nvSpPr>
        <p:spPr>
          <a:xfrm>
            <a:off x="6264338" y="393942"/>
            <a:ext cx="31362525" cy="2783198"/>
          </a:xfrm>
          <a:prstGeom prst="rect">
            <a:avLst/>
          </a:prstGeom>
          <a:noFill/>
        </p:spPr>
        <p:txBody>
          <a:bodyPr wrap="square" rtlCol="0">
            <a:spAutoFit/>
          </a:bodyPr>
          <a:lstStyle/>
          <a:p>
            <a:pPr algn="ctr"/>
            <a:r>
              <a:rPr lang="en-US" sz="7200" b="1" dirty="0">
                <a:solidFill>
                  <a:schemeClr val="bg1"/>
                </a:solidFill>
              </a:rPr>
              <a:t>Improving Academic Outcomes by Fostering Social Connections</a:t>
            </a:r>
          </a:p>
          <a:p>
            <a:pPr algn="ctr"/>
            <a:endParaRPr lang="en-US" sz="1886" b="1" dirty="0">
              <a:solidFill>
                <a:schemeClr val="bg1"/>
              </a:solidFill>
            </a:endParaRPr>
          </a:p>
          <a:p>
            <a:pPr algn="ctr"/>
            <a:r>
              <a:rPr lang="en-US" sz="4200" dirty="0">
                <a:solidFill>
                  <a:schemeClr val="bg1"/>
                </a:solidFill>
              </a:rPr>
              <a:t>Kyndal S. </a:t>
            </a:r>
            <a:r>
              <a:rPr lang="en-US" sz="4200" dirty="0" err="1">
                <a:solidFill>
                  <a:schemeClr val="bg1"/>
                </a:solidFill>
              </a:rPr>
              <a:t>DeBerry</a:t>
            </a:r>
            <a:r>
              <a:rPr lang="en-US" sz="4200" dirty="0">
                <a:solidFill>
                  <a:schemeClr val="bg1"/>
                </a:solidFill>
              </a:rPr>
              <a:t>, Kenneth J. Denton, PhD, and Danney </a:t>
            </a:r>
            <a:r>
              <a:rPr lang="en-US" sz="4200" dirty="0" err="1">
                <a:solidFill>
                  <a:schemeClr val="bg1"/>
                </a:solidFill>
              </a:rPr>
              <a:t>Rasco</a:t>
            </a:r>
            <a:r>
              <a:rPr lang="en-US" sz="4200">
                <a:solidFill>
                  <a:schemeClr val="bg1"/>
                </a:solidFill>
              </a:rPr>
              <a:t>, PhD</a:t>
            </a:r>
            <a:endParaRPr lang="en-US" sz="4200" dirty="0">
              <a:solidFill>
                <a:schemeClr val="bg1"/>
              </a:solidFill>
            </a:endParaRPr>
          </a:p>
          <a:p>
            <a:pPr algn="ctr"/>
            <a:r>
              <a:rPr lang="en-US" sz="4200" dirty="0">
                <a:solidFill>
                  <a:schemeClr val="bg1"/>
                </a:solidFill>
              </a:rPr>
              <a:t>West Texas A&amp;M University</a:t>
            </a:r>
          </a:p>
        </p:txBody>
      </p:sp>
      <p:sp>
        <p:nvSpPr>
          <p:cNvPr id="11" name="TextBox 10"/>
          <p:cNvSpPr txBox="1"/>
          <p:nvPr/>
        </p:nvSpPr>
        <p:spPr>
          <a:xfrm>
            <a:off x="901344" y="12763435"/>
            <a:ext cx="12801600" cy="738664"/>
          </a:xfrm>
          <a:prstGeom prst="rect">
            <a:avLst/>
          </a:prstGeom>
          <a:solidFill>
            <a:schemeClr val="accent2">
              <a:lumMod val="50000"/>
            </a:schemeClr>
          </a:solidFill>
          <a:ln>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4200" b="1" dirty="0">
                <a:solidFill>
                  <a:srgbClr val="FFFFFF"/>
                </a:solidFill>
              </a:rPr>
              <a:t>Method</a:t>
            </a:r>
          </a:p>
        </p:txBody>
      </p:sp>
      <p:sp>
        <p:nvSpPr>
          <p:cNvPr id="12" name="TextBox 11"/>
          <p:cNvSpPr txBox="1"/>
          <p:nvPr/>
        </p:nvSpPr>
        <p:spPr>
          <a:xfrm>
            <a:off x="15544800" y="4572000"/>
            <a:ext cx="12801600" cy="738664"/>
          </a:xfrm>
          <a:prstGeom prst="rect">
            <a:avLst/>
          </a:prstGeom>
          <a:solidFill>
            <a:schemeClr val="accent2">
              <a:lumMod val="50000"/>
            </a:schemeClr>
          </a:solidFill>
          <a:ln>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4200" b="1" dirty="0">
                <a:solidFill>
                  <a:srgbClr val="FFFFFF"/>
                </a:solidFill>
              </a:rPr>
              <a:t>Results</a:t>
            </a:r>
          </a:p>
        </p:txBody>
      </p:sp>
      <p:sp>
        <p:nvSpPr>
          <p:cNvPr id="13" name="TextBox 12"/>
          <p:cNvSpPr txBox="1"/>
          <p:nvPr/>
        </p:nvSpPr>
        <p:spPr>
          <a:xfrm>
            <a:off x="30313705" y="4572000"/>
            <a:ext cx="12801600" cy="738664"/>
          </a:xfrm>
          <a:prstGeom prst="rect">
            <a:avLst/>
          </a:prstGeom>
          <a:solidFill>
            <a:schemeClr val="accent2">
              <a:lumMod val="50000"/>
            </a:schemeClr>
          </a:solidFill>
          <a:ln>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4200" b="1" dirty="0">
                <a:solidFill>
                  <a:srgbClr val="FFFFFF"/>
                </a:solidFill>
              </a:rPr>
              <a:t>Discussion</a:t>
            </a:r>
          </a:p>
        </p:txBody>
      </p:sp>
      <p:sp>
        <p:nvSpPr>
          <p:cNvPr id="14" name="TextBox 13"/>
          <p:cNvSpPr txBox="1"/>
          <p:nvPr/>
        </p:nvSpPr>
        <p:spPr>
          <a:xfrm>
            <a:off x="30313700" y="14127480"/>
            <a:ext cx="12801600" cy="738664"/>
          </a:xfrm>
          <a:prstGeom prst="rect">
            <a:avLst/>
          </a:prstGeom>
          <a:solidFill>
            <a:schemeClr val="accent2">
              <a:lumMod val="50000"/>
            </a:schemeClr>
          </a:solidFill>
          <a:ln>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defPPr>
              <a:defRPr lang="en-US"/>
            </a:defPPr>
            <a:lvl1pPr algn="ctr">
              <a:defRPr sz="4000" b="1">
                <a:solidFill>
                  <a:srgbClr val="FFFFFF"/>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4200" dirty="0"/>
              <a:t>References</a:t>
            </a:r>
          </a:p>
        </p:txBody>
      </p:sp>
      <p:sp>
        <p:nvSpPr>
          <p:cNvPr id="18" name="TextBox 17"/>
          <p:cNvSpPr txBox="1"/>
          <p:nvPr/>
        </p:nvSpPr>
        <p:spPr>
          <a:xfrm>
            <a:off x="901344" y="4572000"/>
            <a:ext cx="12801600" cy="738664"/>
          </a:xfrm>
          <a:prstGeom prst="rect">
            <a:avLst/>
          </a:prstGeom>
          <a:solidFill>
            <a:schemeClr val="accent2">
              <a:lumMod val="50000"/>
            </a:schemeClr>
          </a:solidFill>
          <a:ln>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defPPr>
              <a:defRPr lang="en-US"/>
            </a:defPPr>
            <a:lvl1pPr algn="ctr">
              <a:defRPr sz="40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4200" dirty="0"/>
              <a:t>Theoretical Background</a:t>
            </a:r>
          </a:p>
        </p:txBody>
      </p:sp>
      <p:sp>
        <p:nvSpPr>
          <p:cNvPr id="3" name="TextBox 2"/>
          <p:cNvSpPr txBox="1"/>
          <p:nvPr/>
        </p:nvSpPr>
        <p:spPr>
          <a:xfrm>
            <a:off x="901344" y="5637614"/>
            <a:ext cx="12801600" cy="6740307"/>
          </a:xfrm>
          <a:prstGeom prst="rect">
            <a:avLst/>
          </a:prstGeom>
          <a:noFill/>
          <a:ln w="76200">
            <a:noFill/>
          </a:ln>
        </p:spPr>
        <p:txBody>
          <a:bodyPr wrap="square" rtlCol="0" anchor="t">
            <a:spAutoFit/>
          </a:bodyPr>
          <a:lstStyle/>
          <a:p>
            <a:r>
              <a:rPr lang="en-US" sz="3600" dirty="0"/>
              <a:t>The main duty of University professors and other academic professionals is to maximize students’ academic performance in their classrooms. Researchers have found that when discussing student success and academic performance, “engagement matters” (Tinto, 2014).  Student engagement and sense of belonging are critical to student achievement (</a:t>
            </a:r>
            <a:r>
              <a:rPr lang="en-US" sz="3600" dirty="0" err="1"/>
              <a:t>Kahu</a:t>
            </a:r>
            <a:r>
              <a:rPr lang="en-US" sz="3600" dirty="0"/>
              <a:t> &amp; Nelson, 2018).  Much of the research focuses on student's engagement with the university (</a:t>
            </a:r>
            <a:r>
              <a:rPr lang="en-US" sz="3600" dirty="0" err="1"/>
              <a:t>Kanu</a:t>
            </a:r>
            <a:r>
              <a:rPr lang="en-US" sz="3600" dirty="0"/>
              <a:t> &amp; Nelson, 2018) or with faculty members (Frisby &amp; Martin, 2010). Researchers of this study were curious as to whether a sense of engagement could be attained through social connections with peers and if perceived connectedness has a positive impact on academic performance. </a:t>
            </a:r>
          </a:p>
        </p:txBody>
      </p:sp>
      <p:sp>
        <p:nvSpPr>
          <p:cNvPr id="4" name="TextBox 3"/>
          <p:cNvSpPr txBox="1"/>
          <p:nvPr/>
        </p:nvSpPr>
        <p:spPr>
          <a:xfrm>
            <a:off x="901344" y="13927476"/>
            <a:ext cx="12801600" cy="17653551"/>
          </a:xfrm>
          <a:prstGeom prst="rect">
            <a:avLst/>
          </a:prstGeom>
          <a:noFill/>
          <a:ln>
            <a:noFill/>
          </a:ln>
        </p:spPr>
        <p:txBody>
          <a:bodyPr wrap="square" rtlCol="0" anchor="t">
            <a:spAutoFit/>
          </a:bodyPr>
          <a:lstStyle/>
          <a:p>
            <a:pPr>
              <a:spcAft>
                <a:spcPts val="515"/>
              </a:spcAft>
            </a:pPr>
            <a:r>
              <a:rPr lang="en-US" sz="3600" b="1" dirty="0">
                <a:solidFill>
                  <a:schemeClr val="accent2">
                    <a:lumMod val="50000"/>
                  </a:schemeClr>
                </a:solidFill>
              </a:rPr>
              <a:t>Participants </a:t>
            </a:r>
          </a:p>
          <a:p>
            <a:pPr>
              <a:spcAft>
                <a:spcPts val="515"/>
              </a:spcAft>
            </a:pPr>
            <a:r>
              <a:rPr lang="en-US" sz="3600" dirty="0"/>
              <a:t>Participants (</a:t>
            </a:r>
            <a:r>
              <a:rPr lang="en-US" sz="3600" i="1" dirty="0"/>
              <a:t>N </a:t>
            </a:r>
            <a:r>
              <a:rPr lang="en-US" sz="3600" dirty="0"/>
              <a:t>= 156) were recruited from General Psychology courses. They were primarily traditional-age (</a:t>
            </a:r>
            <a:r>
              <a:rPr lang="en-US" sz="3600" i="1" dirty="0"/>
              <a:t>M </a:t>
            </a:r>
            <a:r>
              <a:rPr lang="en-US" sz="3600" dirty="0"/>
              <a:t>= 19.57. </a:t>
            </a:r>
            <a:r>
              <a:rPr lang="en-US" sz="3600" i="1" dirty="0"/>
              <a:t>SD </a:t>
            </a:r>
            <a:r>
              <a:rPr lang="en-US" sz="3600" dirty="0"/>
              <a:t> = 3.01) white (</a:t>
            </a:r>
            <a:r>
              <a:rPr lang="en-US" sz="3600" i="1" dirty="0"/>
              <a:t>n = </a:t>
            </a:r>
            <a:r>
              <a:rPr lang="en-US" sz="3600" dirty="0"/>
              <a:t>76) women (</a:t>
            </a:r>
            <a:r>
              <a:rPr lang="en-US" sz="3600" i="1" dirty="0"/>
              <a:t>n = </a:t>
            </a:r>
            <a:r>
              <a:rPr lang="en-US" sz="3600" dirty="0"/>
              <a:t>119) who were classified as college freshmen (n = 79) and sophomores (n = 37). </a:t>
            </a:r>
          </a:p>
          <a:p>
            <a:pPr>
              <a:spcAft>
                <a:spcPts val="515"/>
              </a:spcAft>
            </a:pPr>
            <a:endParaRPr lang="en-US" sz="1800" dirty="0"/>
          </a:p>
          <a:p>
            <a:pPr>
              <a:spcAft>
                <a:spcPts val="515"/>
              </a:spcAft>
            </a:pPr>
            <a:r>
              <a:rPr lang="en-US" sz="3600" b="1" dirty="0">
                <a:solidFill>
                  <a:schemeClr val="accent2">
                    <a:lumMod val="50000"/>
                  </a:schemeClr>
                </a:solidFill>
              </a:rPr>
              <a:t>Procedure</a:t>
            </a:r>
          </a:p>
          <a:p>
            <a:pPr>
              <a:spcAft>
                <a:spcPts val="515"/>
              </a:spcAft>
            </a:pPr>
            <a:r>
              <a:rPr lang="en-US" sz="3600" dirty="0"/>
              <a:t>Students were randomly assigned to pairs within sections of their General Psychology courses. Pairs were randomly assigned to complete either a closeness-induction task or a less personal small-talk task for 18 minutes. Pre-intervention and follow-up data were collected for individuals whose partner did not show up.  </a:t>
            </a:r>
            <a:endParaRPr lang="en-US" sz="3600" dirty="0">
              <a:cs typeface="Calibri"/>
            </a:endParaRPr>
          </a:p>
          <a:p>
            <a:pPr>
              <a:spcAft>
                <a:spcPts val="515"/>
              </a:spcAft>
            </a:pPr>
            <a:endParaRPr lang="en-US" sz="3600" dirty="0"/>
          </a:p>
          <a:p>
            <a:pPr>
              <a:spcAft>
                <a:spcPts val="515"/>
              </a:spcAft>
            </a:pPr>
            <a:endParaRPr lang="en-US" sz="3600" b="1" dirty="0">
              <a:solidFill>
                <a:schemeClr val="accent2">
                  <a:lumMod val="50000"/>
                </a:schemeClr>
              </a:solidFill>
            </a:endParaRPr>
          </a:p>
          <a:p>
            <a:pPr>
              <a:spcAft>
                <a:spcPts val="515"/>
              </a:spcAft>
            </a:pPr>
            <a:endParaRPr lang="en-US" sz="3600" b="1" dirty="0">
              <a:solidFill>
                <a:schemeClr val="accent2">
                  <a:lumMod val="50000"/>
                </a:schemeClr>
              </a:solidFill>
            </a:endParaRPr>
          </a:p>
          <a:p>
            <a:pPr>
              <a:spcAft>
                <a:spcPts val="515"/>
              </a:spcAft>
            </a:pPr>
            <a:endParaRPr lang="en-US" sz="3600" b="1" dirty="0">
              <a:solidFill>
                <a:schemeClr val="accent2">
                  <a:lumMod val="50000"/>
                </a:schemeClr>
              </a:solidFill>
            </a:endParaRPr>
          </a:p>
          <a:p>
            <a:pPr>
              <a:spcAft>
                <a:spcPts val="515"/>
              </a:spcAft>
            </a:pPr>
            <a:endParaRPr lang="en-US" sz="3600" b="1" dirty="0">
              <a:solidFill>
                <a:schemeClr val="accent2">
                  <a:lumMod val="50000"/>
                </a:schemeClr>
              </a:solidFill>
            </a:endParaRPr>
          </a:p>
          <a:p>
            <a:pPr>
              <a:spcAft>
                <a:spcPts val="515"/>
              </a:spcAft>
            </a:pPr>
            <a:endParaRPr lang="en-US" sz="3600" b="1" dirty="0">
              <a:solidFill>
                <a:schemeClr val="accent2">
                  <a:lumMod val="50000"/>
                </a:schemeClr>
              </a:solidFill>
            </a:endParaRPr>
          </a:p>
          <a:p>
            <a:pPr>
              <a:spcAft>
                <a:spcPts val="515"/>
              </a:spcAft>
            </a:pPr>
            <a:endParaRPr lang="en-US" sz="3600" b="1" dirty="0">
              <a:solidFill>
                <a:schemeClr val="accent2">
                  <a:lumMod val="50000"/>
                </a:schemeClr>
              </a:solidFill>
            </a:endParaRPr>
          </a:p>
          <a:p>
            <a:pPr>
              <a:spcAft>
                <a:spcPts val="515"/>
              </a:spcAft>
            </a:pPr>
            <a:endParaRPr lang="en-US" sz="3600" b="1" dirty="0">
              <a:solidFill>
                <a:schemeClr val="accent2">
                  <a:lumMod val="50000"/>
                </a:schemeClr>
              </a:solidFill>
            </a:endParaRPr>
          </a:p>
          <a:p>
            <a:pPr>
              <a:spcAft>
                <a:spcPts val="515"/>
              </a:spcAft>
            </a:pPr>
            <a:endParaRPr lang="en-US" sz="3600" b="1" dirty="0">
              <a:solidFill>
                <a:schemeClr val="accent2">
                  <a:lumMod val="50000"/>
                </a:schemeClr>
              </a:solidFill>
            </a:endParaRPr>
          </a:p>
          <a:p>
            <a:pPr>
              <a:spcAft>
                <a:spcPts val="515"/>
              </a:spcAft>
            </a:pPr>
            <a:endParaRPr lang="en-US" sz="3600" b="1" dirty="0">
              <a:solidFill>
                <a:schemeClr val="accent2">
                  <a:lumMod val="50000"/>
                </a:schemeClr>
              </a:solidFill>
            </a:endParaRPr>
          </a:p>
          <a:p>
            <a:pPr>
              <a:spcAft>
                <a:spcPts val="515"/>
              </a:spcAft>
            </a:pPr>
            <a:endParaRPr lang="en-US" sz="3600" b="1" dirty="0">
              <a:solidFill>
                <a:schemeClr val="accent2">
                  <a:lumMod val="50000"/>
                </a:schemeClr>
              </a:solidFill>
            </a:endParaRPr>
          </a:p>
          <a:p>
            <a:pPr>
              <a:spcAft>
                <a:spcPts val="515"/>
              </a:spcAft>
            </a:pPr>
            <a:r>
              <a:rPr lang="en-US" sz="3600" b="1" dirty="0">
                <a:solidFill>
                  <a:schemeClr val="accent2">
                    <a:lumMod val="50000"/>
                  </a:schemeClr>
                </a:solidFill>
              </a:rPr>
              <a:t>Measures</a:t>
            </a:r>
          </a:p>
          <a:p>
            <a:pPr>
              <a:spcAft>
                <a:spcPts val="515"/>
              </a:spcAft>
            </a:pPr>
            <a:r>
              <a:rPr lang="en-US" sz="3600" dirty="0"/>
              <a:t>Students evaluated their partners on how close and similar they felt as well as how likely they were to seek an ongoing relationship with the partner; possible scores ranged from 4 to 36.</a:t>
            </a:r>
            <a:endParaRPr lang="en-US" sz="3600" dirty="0">
              <a:cs typeface="Calibri"/>
            </a:endParaRPr>
          </a:p>
          <a:p>
            <a:pPr>
              <a:spcAft>
                <a:spcPts val="515"/>
              </a:spcAft>
            </a:pPr>
            <a:endParaRPr lang="en-US" sz="1800" dirty="0"/>
          </a:p>
          <a:p>
            <a:pPr>
              <a:spcAft>
                <a:spcPts val="515"/>
              </a:spcAft>
            </a:pPr>
            <a:r>
              <a:rPr lang="en-US" sz="3600" dirty="0"/>
              <a:t>Academic performance was measured using percentage correct on the final exam and final grade in the course.</a:t>
            </a:r>
          </a:p>
        </p:txBody>
      </p:sp>
      <p:sp>
        <p:nvSpPr>
          <p:cNvPr id="19" name="TextBox 18"/>
          <p:cNvSpPr txBox="1"/>
          <p:nvPr/>
        </p:nvSpPr>
        <p:spPr>
          <a:xfrm>
            <a:off x="30313699" y="5641848"/>
            <a:ext cx="12545011" cy="3416320"/>
          </a:xfrm>
          <a:prstGeom prst="rect">
            <a:avLst/>
          </a:prstGeom>
          <a:noFill/>
        </p:spPr>
        <p:txBody>
          <a:bodyPr wrap="square" rtlCol="0">
            <a:spAutoFit/>
          </a:bodyPr>
          <a:lstStyle/>
          <a:p>
            <a:pPr>
              <a:spcAft>
                <a:spcPts val="1029"/>
              </a:spcAft>
            </a:pPr>
            <a:r>
              <a:rPr lang="en-US" sz="3600" dirty="0"/>
              <a:t>Results suggest that participating in the closeness-induction task and interacting with a classmate positively impact course performance. For example, every 1-point increase on the partner evaluation was associated with a half-point increase on the final exam. Thus, students who perceived themselves as more connected performed better academically.</a:t>
            </a:r>
          </a:p>
        </p:txBody>
      </p:sp>
      <p:sp>
        <p:nvSpPr>
          <p:cNvPr id="7" name="TextBox 6"/>
          <p:cNvSpPr txBox="1"/>
          <p:nvPr/>
        </p:nvSpPr>
        <p:spPr>
          <a:xfrm>
            <a:off x="30313699" y="14904720"/>
            <a:ext cx="12683510" cy="6555641"/>
          </a:xfrm>
          <a:prstGeom prst="rect">
            <a:avLst/>
          </a:prstGeom>
          <a:noFill/>
        </p:spPr>
        <p:txBody>
          <a:bodyPr wrap="square" rtlCol="0">
            <a:spAutoFit/>
          </a:bodyPr>
          <a:lstStyle/>
          <a:p>
            <a:pPr indent="-457200" defTabSz="522288"/>
            <a:r>
              <a:rPr lang="en-US" sz="3000" dirty="0"/>
              <a:t>Aron, A., Melinat, E., Aron, E. N., Vallone, R. D., &amp; Bator, R. J. (1997). The </a:t>
            </a:r>
          </a:p>
          <a:p>
            <a:pPr indent="-457200" defTabSz="522288"/>
            <a:r>
              <a:rPr lang="en-US" sz="3000" dirty="0"/>
              <a:t>	experimental generation of interpersonal closeness: A procedure and some 	preliminary findings. </a:t>
            </a:r>
            <a:r>
              <a:rPr lang="en-US" sz="3000" i="1" dirty="0"/>
              <a:t>Personality and Social Psychology Bulletin, 23</a:t>
            </a:r>
            <a:r>
              <a:rPr lang="en-US" sz="3000" dirty="0"/>
              <a:t>, 363–377. 	</a:t>
            </a:r>
            <a:r>
              <a:rPr lang="en-US" sz="3000" dirty="0">
                <a:hlinkClick r:id="rId2"/>
              </a:rPr>
              <a:t>https://doi.org/10.1177/0146167297234003</a:t>
            </a:r>
            <a:r>
              <a:rPr lang="en-US" sz="3000" dirty="0"/>
              <a:t> </a:t>
            </a:r>
          </a:p>
          <a:p>
            <a:pPr indent="-457200" defTabSz="522288"/>
            <a:r>
              <a:rPr lang="en-US" sz="3000" dirty="0"/>
              <a:t>Bean, J. P., &amp; Bradley, R. L. (1986). Untangling the satisfaction-performance </a:t>
            </a:r>
          </a:p>
          <a:p>
            <a:pPr indent="-457200" defTabSz="522288"/>
            <a:r>
              <a:rPr lang="en-US" sz="3000" dirty="0"/>
              <a:t>	relationship for college students. </a:t>
            </a:r>
            <a:r>
              <a:rPr lang="en-US" sz="3000" i="1" dirty="0"/>
              <a:t>The Journal of Higher Education, 57</a:t>
            </a:r>
            <a:r>
              <a:rPr lang="en-US" sz="3000" dirty="0"/>
              <a:t>, 393–	412. </a:t>
            </a:r>
            <a:r>
              <a:rPr lang="en-US" sz="3000" dirty="0">
                <a:hlinkClick r:id="rId3"/>
              </a:rPr>
              <a:t>http://doi.org/10.1080/00221546.1986.11778785</a:t>
            </a:r>
            <a:r>
              <a:rPr lang="en-US" sz="3000" dirty="0"/>
              <a:t> </a:t>
            </a:r>
          </a:p>
          <a:p>
            <a:pPr indent="-457200" defTabSz="522288"/>
            <a:r>
              <a:rPr lang="en-US" sz="3000" dirty="0"/>
              <a:t>Frisby, B., Martin, M. (2010) Instructor–student and student–student rapport in </a:t>
            </a:r>
          </a:p>
          <a:p>
            <a:pPr indent="-457200" defTabSz="522288"/>
            <a:r>
              <a:rPr lang="en-US" sz="3000" dirty="0"/>
              <a:t>	the classroom</a:t>
            </a:r>
            <a:r>
              <a:rPr lang="en-US" sz="3000" i="1" dirty="0"/>
              <a:t>, Communication Education</a:t>
            </a:r>
            <a:r>
              <a:rPr lang="en-US" sz="3000" dirty="0"/>
              <a:t>, 59:2, 146-164.</a:t>
            </a:r>
          </a:p>
          <a:p>
            <a:pPr indent="-457200" defTabSz="522288"/>
            <a:r>
              <a:rPr lang="en-US" sz="3000" dirty="0"/>
              <a:t>Kahu, E., Nelson, K. (2018) Student engagement in the educational interface: </a:t>
            </a:r>
          </a:p>
          <a:p>
            <a:pPr indent="-457200" defTabSz="522288"/>
            <a:r>
              <a:rPr lang="en-US" sz="3000" dirty="0"/>
              <a:t>	understanding the mechanisms of student success, </a:t>
            </a:r>
            <a:r>
              <a:rPr lang="en-US" sz="3000" i="1" dirty="0"/>
              <a:t>Higher Education </a:t>
            </a:r>
          </a:p>
          <a:p>
            <a:pPr indent="-457200" defTabSz="522288"/>
            <a:r>
              <a:rPr lang="en-US" sz="3000" i="1" dirty="0"/>
              <a:t>	Research &amp; Development</a:t>
            </a:r>
            <a:r>
              <a:rPr lang="en-US" sz="3000" dirty="0"/>
              <a:t>, 37:1, 58-71.</a:t>
            </a:r>
          </a:p>
          <a:p>
            <a:pPr indent="-457200" defTabSz="522288"/>
            <a:r>
              <a:rPr lang="en-US" sz="3000" dirty="0"/>
              <a:t>Tinto, V. (2014). Selected publications of Vincent Tinto. </a:t>
            </a:r>
            <a:r>
              <a:rPr lang="en-US" sz="3000" i="1" dirty="0"/>
              <a:t>Journal of Student Affairs 	In Africa,</a:t>
            </a:r>
            <a:r>
              <a:rPr lang="en-US" sz="3000" dirty="0"/>
              <a:t> </a:t>
            </a:r>
            <a:r>
              <a:rPr lang="en-US" sz="3000" i="1" dirty="0"/>
              <a:t>2</a:t>
            </a:r>
            <a:r>
              <a:rPr lang="en-US" sz="3000" dirty="0"/>
              <a:t>(2). 214-338.</a:t>
            </a:r>
          </a:p>
        </p:txBody>
      </p:sp>
      <p:sp>
        <p:nvSpPr>
          <p:cNvPr id="24" name="TextBox 23"/>
          <p:cNvSpPr txBox="1"/>
          <p:nvPr/>
        </p:nvSpPr>
        <p:spPr>
          <a:xfrm>
            <a:off x="30313700" y="21744403"/>
            <a:ext cx="12801600" cy="738664"/>
          </a:xfrm>
          <a:prstGeom prst="rect">
            <a:avLst/>
          </a:prstGeom>
          <a:solidFill>
            <a:srgbClr val="632523"/>
          </a:solidFill>
          <a:ln>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defPPr>
              <a:defRPr lang="en-US"/>
            </a:defPPr>
            <a:lvl1pPr algn="ctr">
              <a:defRPr sz="4000" b="1">
                <a:solidFill>
                  <a:srgbClr val="FFFFFF"/>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4200" dirty="0"/>
              <a:t>Contact Information</a:t>
            </a:r>
          </a:p>
        </p:txBody>
      </p:sp>
      <p:sp>
        <p:nvSpPr>
          <p:cNvPr id="26" name="TextBox 25"/>
          <p:cNvSpPr txBox="1"/>
          <p:nvPr/>
        </p:nvSpPr>
        <p:spPr>
          <a:xfrm>
            <a:off x="36586205" y="22513025"/>
            <a:ext cx="6529095" cy="2308324"/>
          </a:xfrm>
          <a:prstGeom prst="rect">
            <a:avLst/>
          </a:prstGeom>
          <a:noFill/>
        </p:spPr>
        <p:txBody>
          <a:bodyPr wrap="square" rtlCol="0">
            <a:spAutoFit/>
          </a:bodyPr>
          <a:lstStyle/>
          <a:p>
            <a:pPr algn="ctr"/>
            <a:r>
              <a:rPr lang="en-US" sz="3600" dirty="0"/>
              <a:t>Kenneth Denton, PhD</a:t>
            </a:r>
          </a:p>
          <a:p>
            <a:pPr algn="ctr"/>
            <a:r>
              <a:rPr lang="en-US" sz="3600" dirty="0"/>
              <a:t>Assistant Professor of Psychology</a:t>
            </a:r>
          </a:p>
          <a:p>
            <a:pPr algn="ctr"/>
            <a:r>
              <a:rPr lang="en-US" sz="3600" dirty="0"/>
              <a:t>West Texas A&amp;M University</a:t>
            </a:r>
          </a:p>
          <a:p>
            <a:pPr algn="ctr"/>
            <a:r>
              <a:rPr lang="en-US" sz="3600" dirty="0">
                <a:hlinkClick r:id="rId4"/>
              </a:rPr>
              <a:t>kdenton@wtamu.edu</a:t>
            </a:r>
            <a:endParaRPr lang="en-US" sz="3600" dirty="0"/>
          </a:p>
        </p:txBody>
      </p:sp>
      <p:sp>
        <p:nvSpPr>
          <p:cNvPr id="27" name="TextBox 26"/>
          <p:cNvSpPr txBox="1"/>
          <p:nvPr/>
        </p:nvSpPr>
        <p:spPr>
          <a:xfrm>
            <a:off x="30313700" y="22513025"/>
            <a:ext cx="6272505" cy="2308324"/>
          </a:xfrm>
          <a:prstGeom prst="rect">
            <a:avLst/>
          </a:prstGeom>
          <a:noFill/>
        </p:spPr>
        <p:txBody>
          <a:bodyPr wrap="square" rtlCol="0">
            <a:spAutoFit/>
          </a:bodyPr>
          <a:lstStyle/>
          <a:p>
            <a:pPr algn="ctr"/>
            <a:r>
              <a:rPr lang="en-US" sz="3600" dirty="0"/>
              <a:t>Kyndal S. DeBerry</a:t>
            </a:r>
          </a:p>
          <a:p>
            <a:pPr algn="ctr"/>
            <a:r>
              <a:rPr lang="en-US" sz="3600" dirty="0"/>
              <a:t>Research Assistant</a:t>
            </a:r>
          </a:p>
          <a:p>
            <a:pPr algn="ctr"/>
            <a:r>
              <a:rPr lang="en-US" sz="3600" dirty="0"/>
              <a:t>West Texas A&amp;M University</a:t>
            </a:r>
          </a:p>
          <a:p>
            <a:pPr algn="ctr"/>
            <a:r>
              <a:rPr lang="en-US" sz="3600" dirty="0">
                <a:hlinkClick r:id="rId5"/>
              </a:rPr>
              <a:t>ksdeberry1@buffs.wtamu.edu</a:t>
            </a:r>
            <a:endParaRPr lang="en-US" sz="3600" dirty="0"/>
          </a:p>
        </p:txBody>
      </p:sp>
      <p:grpSp>
        <p:nvGrpSpPr>
          <p:cNvPr id="23" name="Group 22"/>
          <p:cNvGrpSpPr>
            <a:grpSpLocks noChangeAspect="1"/>
          </p:cNvGrpSpPr>
          <p:nvPr/>
        </p:nvGrpSpPr>
        <p:grpSpPr>
          <a:xfrm>
            <a:off x="5311223" y="105410"/>
            <a:ext cx="3431305" cy="3225638"/>
            <a:chOff x="8647431" y="9877276"/>
            <a:chExt cx="8336875" cy="7837176"/>
          </a:xfrm>
        </p:grpSpPr>
        <p:sp>
          <p:nvSpPr>
            <p:cNvPr id="22" name="Rectangle 21"/>
            <p:cNvSpPr/>
            <p:nvPr/>
          </p:nvSpPr>
          <p:spPr>
            <a:xfrm>
              <a:off x="8701068" y="9917774"/>
              <a:ext cx="8229600" cy="77966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75" dirty="0"/>
            </a:p>
          </p:txBody>
        </p:sp>
        <p:pic>
          <p:nvPicPr>
            <p:cNvPr id="20" name="Pictur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47431" y="9877276"/>
              <a:ext cx="8336875" cy="7772400"/>
            </a:xfrm>
            <a:prstGeom prst="rect">
              <a:avLst/>
            </a:prstGeom>
          </p:spPr>
        </p:pic>
      </p:grpSp>
      <p:sp>
        <p:nvSpPr>
          <p:cNvPr id="69" name="TextBox 68"/>
          <p:cNvSpPr txBox="1"/>
          <p:nvPr/>
        </p:nvSpPr>
        <p:spPr>
          <a:xfrm>
            <a:off x="30313700" y="25172093"/>
            <a:ext cx="12801600" cy="738664"/>
          </a:xfrm>
          <a:prstGeom prst="rect">
            <a:avLst/>
          </a:prstGeom>
          <a:solidFill>
            <a:srgbClr val="632523"/>
          </a:solidFill>
          <a:ln>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defPPr>
              <a:defRPr lang="en-US"/>
            </a:defPPr>
            <a:lvl1pPr algn="ctr">
              <a:defRPr sz="4000" b="1">
                <a:solidFill>
                  <a:srgbClr val="FFFFFF"/>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4200" dirty="0"/>
              <a:t>Acknowledgements</a:t>
            </a:r>
          </a:p>
        </p:txBody>
      </p:sp>
      <p:sp>
        <p:nvSpPr>
          <p:cNvPr id="70" name="TextBox 69"/>
          <p:cNvSpPr txBox="1"/>
          <p:nvPr/>
        </p:nvSpPr>
        <p:spPr>
          <a:xfrm>
            <a:off x="30313699" y="26079742"/>
            <a:ext cx="12801601" cy="5078313"/>
          </a:xfrm>
          <a:prstGeom prst="rect">
            <a:avLst/>
          </a:prstGeom>
          <a:noFill/>
        </p:spPr>
        <p:txBody>
          <a:bodyPr wrap="square" rtlCol="0">
            <a:spAutoFit/>
          </a:bodyPr>
          <a:lstStyle/>
          <a:p>
            <a:r>
              <a:rPr lang="en-US" sz="3600" dirty="0"/>
              <a:t>Research was supported by the Killgore Faculty Research Grant from West Texas A&amp;M University (WT).</a:t>
            </a:r>
          </a:p>
          <a:p>
            <a:endParaRPr lang="en-US" sz="3600" dirty="0"/>
          </a:p>
          <a:p>
            <a:r>
              <a:rPr lang="en-US" sz="3600" dirty="0"/>
              <a:t>Conference travel was sponsored by the WT College of Education and Social Sciences.</a:t>
            </a:r>
          </a:p>
          <a:p>
            <a:endParaRPr lang="en-US" sz="3600" dirty="0"/>
          </a:p>
          <a:p>
            <a:r>
              <a:rPr lang="en-US" sz="3600" dirty="0"/>
              <a:t>We appreciate the help and support of the research assistants from the WT Social Psychology Lab: Shelby Day, Levi Reid, Rodina Scott, Victoria Srygley, and Amanda Torrez.</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727680" y="16176448"/>
            <a:ext cx="12429840" cy="7434115"/>
          </a:xfrm>
          <a:prstGeom prst="rect">
            <a:avLst/>
          </a:prstGeom>
        </p:spPr>
      </p:pic>
      <p:sp>
        <p:nvSpPr>
          <p:cNvPr id="65" name="TextBox 64"/>
          <p:cNvSpPr txBox="1"/>
          <p:nvPr/>
        </p:nvSpPr>
        <p:spPr>
          <a:xfrm>
            <a:off x="15978717" y="28580253"/>
            <a:ext cx="12801600" cy="646331"/>
          </a:xfrm>
          <a:prstGeom prst="rect">
            <a:avLst/>
          </a:prstGeom>
          <a:noFill/>
        </p:spPr>
        <p:txBody>
          <a:bodyPr wrap="square" rtlCol="0">
            <a:spAutoFit/>
          </a:bodyPr>
          <a:lstStyle/>
          <a:p>
            <a:r>
              <a:rPr lang="en-US" sz="3600" dirty="0"/>
              <a:t>Note: Unstandardized regression coefficient, ** </a:t>
            </a:r>
            <a:r>
              <a:rPr lang="en-US" sz="3600" i="1" dirty="0"/>
              <a:t>p </a:t>
            </a:r>
            <a:r>
              <a:rPr lang="en-US" sz="3600" dirty="0"/>
              <a:t>&lt; .01</a:t>
            </a:r>
          </a:p>
        </p:txBody>
      </p:sp>
      <p:sp>
        <p:nvSpPr>
          <p:cNvPr id="66" name="TextBox 65"/>
          <p:cNvSpPr txBox="1"/>
          <p:nvPr/>
        </p:nvSpPr>
        <p:spPr>
          <a:xfrm>
            <a:off x="16706088" y="29403729"/>
            <a:ext cx="10976884" cy="1754326"/>
          </a:xfrm>
          <a:prstGeom prst="rect">
            <a:avLst/>
          </a:prstGeom>
          <a:noFill/>
        </p:spPr>
        <p:txBody>
          <a:bodyPr wrap="square" rtlCol="0">
            <a:spAutoFit/>
          </a:bodyPr>
          <a:lstStyle/>
          <a:p>
            <a:pPr marL="490061" indent="-490061">
              <a:spcAft>
                <a:spcPts val="1029"/>
              </a:spcAft>
              <a:buClr>
                <a:srgbClr val="632523"/>
              </a:buClr>
              <a:buFont typeface="Wingdings" charset="2"/>
              <a:buChar char="Ø"/>
            </a:pPr>
            <a:r>
              <a:rPr lang="en-US" sz="3600" dirty="0"/>
              <a:t>Partner evaluation following the small-talk or closeness-induction task was positively associated with final exam performance, </a:t>
            </a:r>
            <a:r>
              <a:rPr lang="en-US" sz="3600" i="1" dirty="0"/>
              <a:t>F </a:t>
            </a:r>
            <a:r>
              <a:rPr lang="en-US" sz="3600" dirty="0"/>
              <a:t>(1, 119) = 7.51, </a:t>
            </a:r>
            <a:r>
              <a:rPr lang="en-US" sz="3600" i="1" dirty="0"/>
              <a:t>p </a:t>
            </a:r>
            <a:r>
              <a:rPr lang="en-US" sz="3600" dirty="0"/>
              <a:t>= .007.</a:t>
            </a:r>
          </a:p>
        </p:txBody>
      </p:sp>
      <p:sp>
        <p:nvSpPr>
          <p:cNvPr id="67" name="TextBox 66"/>
          <p:cNvSpPr txBox="1"/>
          <p:nvPr/>
        </p:nvSpPr>
        <p:spPr>
          <a:xfrm>
            <a:off x="16705196" y="23870141"/>
            <a:ext cx="10976884" cy="2308324"/>
          </a:xfrm>
          <a:prstGeom prst="rect">
            <a:avLst/>
          </a:prstGeom>
          <a:noFill/>
        </p:spPr>
        <p:txBody>
          <a:bodyPr wrap="square" rtlCol="0">
            <a:spAutoFit/>
          </a:bodyPr>
          <a:lstStyle/>
          <a:p>
            <a:pPr marL="392049" indent="-392049">
              <a:buClr>
                <a:srgbClr val="632523"/>
              </a:buClr>
              <a:buFont typeface="Wingdings" panose="05000000000000000000" pitchFamily="2" charset="2"/>
              <a:buChar char="Ø"/>
            </a:pPr>
            <a:r>
              <a:rPr lang="en-US" sz="3600" dirty="0"/>
              <a:t>Students who talked with a partner scored higher in the course </a:t>
            </a:r>
            <a:r>
              <a:rPr lang="en-US" sz="3600" i="1" dirty="0"/>
              <a:t>(M </a:t>
            </a:r>
            <a:r>
              <a:rPr lang="en-US" sz="3600" dirty="0"/>
              <a:t>= 85.61, </a:t>
            </a:r>
            <a:r>
              <a:rPr lang="en-US" sz="3600" i="1" dirty="0"/>
              <a:t>SD </a:t>
            </a:r>
            <a:r>
              <a:rPr lang="en-US" sz="3600" dirty="0"/>
              <a:t>= 7.00) compared to students who did not have a partner arrive </a:t>
            </a:r>
            <a:r>
              <a:rPr lang="en-US" sz="3600" i="1" dirty="0"/>
              <a:t>(M </a:t>
            </a:r>
            <a:r>
              <a:rPr lang="en-US" sz="3600" dirty="0"/>
              <a:t>= 83.02, </a:t>
            </a:r>
            <a:r>
              <a:rPr lang="en-US" sz="3600" i="1" dirty="0"/>
              <a:t>SD </a:t>
            </a:r>
            <a:r>
              <a:rPr lang="en-US" sz="3600" dirty="0"/>
              <a:t>= 9.12)</a:t>
            </a:r>
            <a:r>
              <a:rPr lang="en-US" sz="3600" i="1" dirty="0"/>
              <a:t>,</a:t>
            </a:r>
            <a:r>
              <a:rPr lang="en-US" sz="3600" dirty="0"/>
              <a:t> </a:t>
            </a:r>
            <a:r>
              <a:rPr lang="en-US" sz="3600" i="1" dirty="0"/>
              <a:t>t </a:t>
            </a:r>
            <a:r>
              <a:rPr lang="en-US" sz="3600" dirty="0"/>
              <a:t>(154) = -1.80, </a:t>
            </a:r>
            <a:r>
              <a:rPr lang="en-US" sz="3600" i="1" dirty="0"/>
              <a:t>p </a:t>
            </a:r>
            <a:r>
              <a:rPr lang="en-US" sz="3600" dirty="0"/>
              <a:t>= .04. </a:t>
            </a:r>
          </a:p>
        </p:txBody>
      </p:sp>
      <p:sp>
        <p:nvSpPr>
          <p:cNvPr id="68" name="TextBox 67"/>
          <p:cNvSpPr txBox="1"/>
          <p:nvPr/>
        </p:nvSpPr>
        <p:spPr>
          <a:xfrm>
            <a:off x="16705195" y="13236476"/>
            <a:ext cx="10976884" cy="2308324"/>
          </a:xfrm>
          <a:prstGeom prst="rect">
            <a:avLst/>
          </a:prstGeom>
          <a:noFill/>
        </p:spPr>
        <p:txBody>
          <a:bodyPr wrap="square" rtlCol="0">
            <a:spAutoFit/>
          </a:bodyPr>
          <a:lstStyle/>
          <a:p>
            <a:pPr marL="392049" indent="-392049">
              <a:buClr>
                <a:srgbClr val="632523"/>
              </a:buClr>
              <a:buFont typeface="Wingdings" panose="05000000000000000000" pitchFamily="2" charset="2"/>
              <a:buChar char="Ø"/>
            </a:pPr>
            <a:r>
              <a:rPr lang="en-US" sz="3600" dirty="0"/>
              <a:t>Final exam scores were higher for students who completed the closeness-induction task </a:t>
            </a:r>
            <a:r>
              <a:rPr lang="en-US" sz="3600" i="1" dirty="0"/>
              <a:t>(M </a:t>
            </a:r>
            <a:r>
              <a:rPr lang="en-US" sz="3600" dirty="0"/>
              <a:t>= 85.38, </a:t>
            </a:r>
            <a:r>
              <a:rPr lang="en-US" sz="3600" i="1" dirty="0"/>
              <a:t>SD </a:t>
            </a:r>
            <a:r>
              <a:rPr lang="en-US" sz="3600" dirty="0"/>
              <a:t>= 9.95) compared to students in the small-talk condition </a:t>
            </a:r>
            <a:r>
              <a:rPr lang="en-US" sz="3600" i="1" dirty="0"/>
              <a:t>(M </a:t>
            </a:r>
            <a:r>
              <a:rPr lang="en-US" sz="3600" dirty="0"/>
              <a:t>= 81.42, </a:t>
            </a:r>
            <a:r>
              <a:rPr lang="en-US" sz="3600" i="1" dirty="0"/>
              <a:t>SD </a:t>
            </a:r>
            <a:r>
              <a:rPr lang="en-US" sz="3600" dirty="0"/>
              <a:t>= 12.46)</a:t>
            </a:r>
            <a:r>
              <a:rPr lang="en-US" sz="3600" i="1" dirty="0"/>
              <a:t>,</a:t>
            </a:r>
            <a:r>
              <a:rPr lang="en-US" sz="3600" dirty="0"/>
              <a:t> </a:t>
            </a:r>
            <a:r>
              <a:rPr lang="en-US" sz="3600" i="1" dirty="0"/>
              <a:t>t </a:t>
            </a:r>
            <a:r>
              <a:rPr lang="en-US" sz="3600" dirty="0"/>
              <a:t>(119) = -1.91, </a:t>
            </a:r>
            <a:r>
              <a:rPr lang="en-US" sz="3600" i="1" dirty="0"/>
              <a:t>p </a:t>
            </a:r>
            <a:r>
              <a:rPr lang="en-US" sz="3600" dirty="0"/>
              <a:t>= .03. </a:t>
            </a:r>
          </a:p>
        </p:txBody>
      </p:sp>
      <p:grpSp>
        <p:nvGrpSpPr>
          <p:cNvPr id="71" name="Group 70"/>
          <p:cNvGrpSpPr>
            <a:grpSpLocks noChangeAspect="1"/>
          </p:cNvGrpSpPr>
          <p:nvPr/>
        </p:nvGrpSpPr>
        <p:grpSpPr>
          <a:xfrm>
            <a:off x="34998846" y="78749"/>
            <a:ext cx="3431305" cy="3225638"/>
            <a:chOff x="8647431" y="9877276"/>
            <a:chExt cx="8336875" cy="7837176"/>
          </a:xfrm>
        </p:grpSpPr>
        <p:sp>
          <p:nvSpPr>
            <p:cNvPr id="72" name="Rectangle 71"/>
            <p:cNvSpPr/>
            <p:nvPr/>
          </p:nvSpPr>
          <p:spPr>
            <a:xfrm>
              <a:off x="8701068" y="9917774"/>
              <a:ext cx="8229600" cy="77966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75" dirty="0"/>
            </a:p>
          </p:txBody>
        </p:sp>
        <p:pic>
          <p:nvPicPr>
            <p:cNvPr id="73" name="Picture 7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47431" y="9877276"/>
              <a:ext cx="8336875" cy="7772400"/>
            </a:xfrm>
            <a:prstGeom prst="rect">
              <a:avLst/>
            </a:prstGeom>
          </p:spPr>
        </p:pic>
      </p:grpSp>
      <p:pic>
        <p:nvPicPr>
          <p:cNvPr id="16" name="Picture 15"/>
          <p:cNvPicPr>
            <a:picLocks noChangeAspect="1"/>
          </p:cNvPicPr>
          <p:nvPr/>
        </p:nvPicPr>
        <p:blipFill>
          <a:blip r:embed="rId8"/>
          <a:stretch>
            <a:fillRect/>
          </a:stretch>
        </p:blipFill>
        <p:spPr>
          <a:xfrm>
            <a:off x="15757675" y="26355610"/>
            <a:ext cx="12367682" cy="2231560"/>
          </a:xfrm>
          <a:prstGeom prst="rect">
            <a:avLst/>
          </a:prstGeom>
        </p:spPr>
      </p:pic>
      <p:grpSp>
        <p:nvGrpSpPr>
          <p:cNvPr id="5" name="Group 4"/>
          <p:cNvGrpSpPr/>
          <p:nvPr/>
        </p:nvGrpSpPr>
        <p:grpSpPr>
          <a:xfrm>
            <a:off x="3044642" y="20663433"/>
            <a:ext cx="8755321" cy="6807957"/>
            <a:chOff x="2771859" y="20493829"/>
            <a:chExt cx="8755321" cy="6807957"/>
          </a:xfrm>
        </p:grpSpPr>
        <p:sp>
          <p:nvSpPr>
            <p:cNvPr id="83" name="Rectangle 82"/>
            <p:cNvSpPr/>
            <p:nvPr/>
          </p:nvSpPr>
          <p:spPr>
            <a:xfrm>
              <a:off x="2843439" y="24912407"/>
              <a:ext cx="8624694" cy="784063"/>
            </a:xfrm>
            <a:prstGeom prst="rect">
              <a:avLst/>
            </a:prstGeom>
            <a:solidFill>
              <a:srgbClr val="632523"/>
            </a:solidFill>
            <a:ln>
              <a:solidFill>
                <a:srgbClr val="6325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75" dirty="0"/>
            </a:p>
          </p:txBody>
        </p:sp>
        <p:grpSp>
          <p:nvGrpSpPr>
            <p:cNvPr id="2" name="Group 1"/>
            <p:cNvGrpSpPr/>
            <p:nvPr/>
          </p:nvGrpSpPr>
          <p:grpSpPr>
            <a:xfrm>
              <a:off x="2771859" y="20493829"/>
              <a:ext cx="8755321" cy="6807957"/>
              <a:chOff x="2771859" y="20493829"/>
              <a:chExt cx="8755321" cy="6807957"/>
            </a:xfrm>
          </p:grpSpPr>
          <p:grpSp>
            <p:nvGrpSpPr>
              <p:cNvPr id="62" name="Group 61"/>
              <p:cNvGrpSpPr/>
              <p:nvPr/>
            </p:nvGrpSpPr>
            <p:grpSpPr>
              <a:xfrm>
                <a:off x="2771859" y="20493829"/>
                <a:ext cx="8755321" cy="6807957"/>
                <a:chOff x="4562475" y="21029497"/>
                <a:chExt cx="10210740" cy="7600981"/>
              </a:xfrm>
            </p:grpSpPr>
            <p:grpSp>
              <p:nvGrpSpPr>
                <p:cNvPr id="38" name="Group 37"/>
                <p:cNvGrpSpPr/>
                <p:nvPr/>
              </p:nvGrpSpPr>
              <p:grpSpPr>
                <a:xfrm>
                  <a:off x="4562475" y="21029497"/>
                  <a:ext cx="10153766" cy="914400"/>
                  <a:chOff x="4562475" y="21029497"/>
                  <a:chExt cx="10153766" cy="914400"/>
                </a:xfrm>
              </p:grpSpPr>
              <p:sp>
                <p:nvSpPr>
                  <p:cNvPr id="36" name="Rectangle 35"/>
                  <p:cNvSpPr/>
                  <p:nvPr/>
                </p:nvSpPr>
                <p:spPr>
                  <a:xfrm>
                    <a:off x="4657841" y="21029497"/>
                    <a:ext cx="10058400" cy="914400"/>
                  </a:xfrm>
                  <a:prstGeom prst="rect">
                    <a:avLst/>
                  </a:prstGeom>
                  <a:solidFill>
                    <a:srgbClr val="632523"/>
                  </a:solidFill>
                  <a:ln>
                    <a:solidFill>
                      <a:srgbClr val="6325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75" dirty="0"/>
                  </a:p>
                </p:txBody>
              </p:sp>
              <p:sp>
                <p:nvSpPr>
                  <p:cNvPr id="37" name="TextBox 36"/>
                  <p:cNvSpPr txBox="1"/>
                  <p:nvPr/>
                </p:nvSpPr>
                <p:spPr>
                  <a:xfrm>
                    <a:off x="4562475" y="21172929"/>
                    <a:ext cx="10058400" cy="646240"/>
                  </a:xfrm>
                  <a:prstGeom prst="rect">
                    <a:avLst/>
                  </a:prstGeom>
                  <a:noFill/>
                </p:spPr>
                <p:txBody>
                  <a:bodyPr wrap="square" rtlCol="0">
                    <a:spAutoFit/>
                  </a:bodyPr>
                  <a:lstStyle/>
                  <a:p>
                    <a:pPr algn="ctr"/>
                    <a:r>
                      <a:rPr lang="en-US" sz="3001" dirty="0">
                        <a:solidFill>
                          <a:schemeClr val="bg1"/>
                        </a:solidFill>
                      </a:rPr>
                      <a:t>Informed Consent</a:t>
                    </a:r>
                  </a:p>
                </p:txBody>
              </p:sp>
            </p:grpSp>
            <p:sp>
              <p:nvSpPr>
                <p:cNvPr id="42" name="Down Arrow 41"/>
                <p:cNvSpPr/>
                <p:nvPr/>
              </p:nvSpPr>
              <p:spPr>
                <a:xfrm>
                  <a:off x="9304065" y="22046968"/>
                  <a:ext cx="914402" cy="787561"/>
                </a:xfrm>
                <a:prstGeom prst="downArrow">
                  <a:avLst/>
                </a:prstGeom>
                <a:solidFill>
                  <a:srgbClr val="6325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75" dirty="0"/>
                </a:p>
              </p:txBody>
            </p:sp>
            <p:grpSp>
              <p:nvGrpSpPr>
                <p:cNvPr id="43" name="Group 42"/>
                <p:cNvGrpSpPr/>
                <p:nvPr/>
              </p:nvGrpSpPr>
              <p:grpSpPr>
                <a:xfrm>
                  <a:off x="4639183" y="24172465"/>
                  <a:ext cx="4968079" cy="922427"/>
                  <a:chOff x="4720384" y="20514865"/>
                  <a:chExt cx="10226685" cy="922427"/>
                </a:xfrm>
              </p:grpSpPr>
              <p:sp>
                <p:nvSpPr>
                  <p:cNvPr id="44" name="Rectangle 43"/>
                  <p:cNvSpPr/>
                  <p:nvPr/>
                </p:nvSpPr>
                <p:spPr>
                  <a:xfrm>
                    <a:off x="4720384" y="20514865"/>
                    <a:ext cx="10133369" cy="922427"/>
                  </a:xfrm>
                  <a:prstGeom prst="rect">
                    <a:avLst/>
                  </a:prstGeom>
                  <a:noFill/>
                  <a:ln>
                    <a:solidFill>
                      <a:srgbClr val="6325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75" dirty="0"/>
                  </a:p>
                </p:txBody>
              </p:sp>
              <p:sp>
                <p:nvSpPr>
                  <p:cNvPr id="45" name="TextBox 44"/>
                  <p:cNvSpPr txBox="1"/>
                  <p:nvPr/>
                </p:nvSpPr>
                <p:spPr>
                  <a:xfrm>
                    <a:off x="4720384" y="20670230"/>
                    <a:ext cx="10226685" cy="618673"/>
                  </a:xfrm>
                  <a:prstGeom prst="rect">
                    <a:avLst/>
                  </a:prstGeom>
                  <a:noFill/>
                </p:spPr>
                <p:txBody>
                  <a:bodyPr wrap="square" rtlCol="0">
                    <a:spAutoFit/>
                  </a:bodyPr>
                  <a:lstStyle/>
                  <a:p>
                    <a:pPr algn="ctr"/>
                    <a:r>
                      <a:rPr lang="en-US" sz="3001" dirty="0"/>
                      <a:t>Closeness-Induction Task</a:t>
                    </a:r>
                  </a:p>
                </p:txBody>
              </p:sp>
            </p:grpSp>
            <p:grpSp>
              <p:nvGrpSpPr>
                <p:cNvPr id="46" name="Group 45"/>
                <p:cNvGrpSpPr/>
                <p:nvPr/>
              </p:nvGrpSpPr>
              <p:grpSpPr>
                <a:xfrm>
                  <a:off x="9687042" y="24170458"/>
                  <a:ext cx="5086173" cy="914399"/>
                  <a:chOff x="4457555" y="20494876"/>
                  <a:chExt cx="10477138" cy="914399"/>
                </a:xfrm>
              </p:grpSpPr>
              <p:sp>
                <p:nvSpPr>
                  <p:cNvPr id="47" name="Rectangle 46"/>
                  <p:cNvSpPr/>
                  <p:nvPr/>
                </p:nvSpPr>
                <p:spPr>
                  <a:xfrm>
                    <a:off x="4876292" y="20494876"/>
                    <a:ext cx="10058401" cy="914399"/>
                  </a:xfrm>
                  <a:prstGeom prst="rect">
                    <a:avLst/>
                  </a:prstGeom>
                  <a:noFill/>
                  <a:ln>
                    <a:solidFill>
                      <a:srgbClr val="6325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75" dirty="0"/>
                  </a:p>
                </p:txBody>
              </p:sp>
              <p:sp>
                <p:nvSpPr>
                  <p:cNvPr id="48" name="TextBox 47"/>
                  <p:cNvSpPr txBox="1"/>
                  <p:nvPr/>
                </p:nvSpPr>
                <p:spPr>
                  <a:xfrm>
                    <a:off x="4457555" y="20650454"/>
                    <a:ext cx="10058401" cy="618673"/>
                  </a:xfrm>
                  <a:prstGeom prst="rect">
                    <a:avLst/>
                  </a:prstGeom>
                  <a:noFill/>
                </p:spPr>
                <p:txBody>
                  <a:bodyPr wrap="square" rtlCol="0">
                    <a:spAutoFit/>
                  </a:bodyPr>
                  <a:lstStyle/>
                  <a:p>
                    <a:pPr algn="ctr"/>
                    <a:r>
                      <a:rPr lang="en-US" sz="3001" dirty="0"/>
                      <a:t>Small-Talk Task</a:t>
                    </a:r>
                  </a:p>
                </p:txBody>
              </p:sp>
            </p:grpSp>
            <p:sp>
              <p:nvSpPr>
                <p:cNvPr id="49" name="Down Arrow 48"/>
                <p:cNvSpPr/>
                <p:nvPr/>
              </p:nvSpPr>
              <p:spPr>
                <a:xfrm rot="1735047">
                  <a:off x="7889755" y="23325653"/>
                  <a:ext cx="914402" cy="787559"/>
                </a:xfrm>
                <a:prstGeom prst="downArrow">
                  <a:avLst/>
                </a:prstGeom>
                <a:solidFill>
                  <a:srgbClr val="6325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75" dirty="0"/>
                </a:p>
              </p:txBody>
            </p:sp>
            <p:sp>
              <p:nvSpPr>
                <p:cNvPr id="50" name="Down Arrow 49"/>
                <p:cNvSpPr/>
                <p:nvPr/>
              </p:nvSpPr>
              <p:spPr>
                <a:xfrm rot="19860000">
                  <a:off x="10710686" y="23324657"/>
                  <a:ext cx="914402" cy="787559"/>
                </a:xfrm>
                <a:prstGeom prst="downArrow">
                  <a:avLst/>
                </a:prstGeom>
                <a:solidFill>
                  <a:srgbClr val="6325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75" dirty="0"/>
                </a:p>
              </p:txBody>
            </p:sp>
            <p:sp>
              <p:nvSpPr>
                <p:cNvPr id="53" name="TextBox 52"/>
                <p:cNvSpPr txBox="1"/>
                <p:nvPr/>
              </p:nvSpPr>
              <p:spPr>
                <a:xfrm>
                  <a:off x="7319817" y="22685646"/>
                  <a:ext cx="4882896" cy="646240"/>
                </a:xfrm>
                <a:prstGeom prst="rect">
                  <a:avLst/>
                </a:prstGeom>
                <a:noFill/>
              </p:spPr>
              <p:txBody>
                <a:bodyPr wrap="square" rtlCol="0">
                  <a:spAutoFit/>
                </a:bodyPr>
                <a:lstStyle/>
                <a:p>
                  <a:pPr algn="ctr"/>
                  <a:r>
                    <a:rPr lang="en-US" sz="3001" dirty="0"/>
                    <a:t>Random Assignment</a:t>
                  </a:r>
                </a:p>
              </p:txBody>
            </p:sp>
            <p:grpSp>
              <p:nvGrpSpPr>
                <p:cNvPr id="54" name="Group 53"/>
                <p:cNvGrpSpPr/>
                <p:nvPr/>
              </p:nvGrpSpPr>
              <p:grpSpPr>
                <a:xfrm>
                  <a:off x="4639182" y="27716078"/>
                  <a:ext cx="10058400" cy="914400"/>
                  <a:chOff x="4639184" y="22229678"/>
                  <a:chExt cx="10058400" cy="914400"/>
                </a:xfrm>
              </p:grpSpPr>
              <p:sp>
                <p:nvSpPr>
                  <p:cNvPr id="55" name="Rectangle 54"/>
                  <p:cNvSpPr/>
                  <p:nvPr/>
                </p:nvSpPr>
                <p:spPr>
                  <a:xfrm>
                    <a:off x="4639184" y="22229678"/>
                    <a:ext cx="10058400" cy="914400"/>
                  </a:xfrm>
                  <a:prstGeom prst="rect">
                    <a:avLst/>
                  </a:prstGeom>
                  <a:noFill/>
                  <a:ln>
                    <a:solidFill>
                      <a:srgbClr val="6325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75" dirty="0"/>
                  </a:p>
                </p:txBody>
              </p:sp>
              <p:sp>
                <p:nvSpPr>
                  <p:cNvPr id="56" name="TextBox 55"/>
                  <p:cNvSpPr txBox="1"/>
                  <p:nvPr/>
                </p:nvSpPr>
                <p:spPr>
                  <a:xfrm>
                    <a:off x="4639184" y="22438312"/>
                    <a:ext cx="10058400" cy="646240"/>
                  </a:xfrm>
                  <a:prstGeom prst="rect">
                    <a:avLst/>
                  </a:prstGeom>
                  <a:noFill/>
                </p:spPr>
                <p:txBody>
                  <a:bodyPr wrap="square" rtlCol="0">
                    <a:spAutoFit/>
                  </a:bodyPr>
                  <a:lstStyle/>
                  <a:p>
                    <a:pPr algn="ctr"/>
                    <a:r>
                      <a:rPr lang="en-US" sz="3001" dirty="0"/>
                      <a:t>Course Performance</a:t>
                    </a:r>
                  </a:p>
                </p:txBody>
              </p:sp>
            </p:grpSp>
            <p:sp>
              <p:nvSpPr>
                <p:cNvPr id="57" name="Down Arrow 56"/>
                <p:cNvSpPr/>
                <p:nvPr/>
              </p:nvSpPr>
              <p:spPr>
                <a:xfrm>
                  <a:off x="9217953" y="25162151"/>
                  <a:ext cx="914402" cy="787559"/>
                </a:xfrm>
                <a:prstGeom prst="downArrow">
                  <a:avLst/>
                </a:prstGeom>
                <a:solidFill>
                  <a:srgbClr val="6325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75" dirty="0"/>
                </a:p>
              </p:txBody>
            </p:sp>
          </p:grpSp>
          <p:sp>
            <p:nvSpPr>
              <p:cNvPr id="17" name="TextBox 16"/>
              <p:cNvSpPr txBox="1"/>
              <p:nvPr/>
            </p:nvSpPr>
            <p:spPr>
              <a:xfrm>
                <a:off x="3339114" y="25024030"/>
                <a:ext cx="7778384" cy="553998"/>
              </a:xfrm>
              <a:prstGeom prst="rect">
                <a:avLst/>
              </a:prstGeom>
              <a:noFill/>
            </p:spPr>
            <p:txBody>
              <a:bodyPr wrap="square" rtlCol="0">
                <a:spAutoFit/>
              </a:bodyPr>
              <a:lstStyle/>
              <a:p>
                <a:pPr algn="ctr"/>
                <a:r>
                  <a:rPr lang="en-US" sz="3000" dirty="0">
                    <a:solidFill>
                      <a:schemeClr val="bg1"/>
                    </a:solidFill>
                  </a:rPr>
                  <a:t>Partner Evaluation</a:t>
                </a:r>
              </a:p>
            </p:txBody>
          </p:sp>
          <p:sp>
            <p:nvSpPr>
              <p:cNvPr id="84" name="Down Arrow 83"/>
              <p:cNvSpPr/>
              <p:nvPr/>
            </p:nvSpPr>
            <p:spPr>
              <a:xfrm>
                <a:off x="6843106" y="25749353"/>
                <a:ext cx="784065" cy="705392"/>
              </a:xfrm>
              <a:prstGeom prst="downArrow">
                <a:avLst/>
              </a:prstGeom>
              <a:solidFill>
                <a:srgbClr val="6325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75" dirty="0"/>
              </a:p>
            </p:txBody>
          </p:sp>
        </p:grpSp>
      </p:grpSp>
      <p:pic>
        <p:nvPicPr>
          <p:cNvPr id="10" name="Picture 9"/>
          <p:cNvPicPr>
            <a:picLocks noChangeAspect="1"/>
          </p:cNvPicPr>
          <p:nvPr/>
        </p:nvPicPr>
        <p:blipFill>
          <a:blip r:embed="rId9"/>
          <a:stretch>
            <a:fillRect/>
          </a:stretch>
        </p:blipFill>
        <p:spPr>
          <a:xfrm>
            <a:off x="15728507" y="5641848"/>
            <a:ext cx="12426019" cy="7436568"/>
          </a:xfrm>
          <a:prstGeom prst="rect">
            <a:avLst/>
          </a:prstGeom>
        </p:spPr>
      </p:pic>
      <p:sp>
        <p:nvSpPr>
          <p:cNvPr id="21" name="TextBox 20"/>
          <p:cNvSpPr txBox="1"/>
          <p:nvPr/>
        </p:nvSpPr>
        <p:spPr>
          <a:xfrm>
            <a:off x="30313699" y="10035560"/>
            <a:ext cx="12801601" cy="3544560"/>
          </a:xfrm>
          <a:prstGeom prst="rect">
            <a:avLst/>
          </a:prstGeom>
          <a:noFill/>
        </p:spPr>
        <p:txBody>
          <a:bodyPr wrap="square" rtlCol="0" anchor="t">
            <a:spAutoFit/>
          </a:bodyPr>
          <a:lstStyle/>
          <a:p>
            <a:pPr>
              <a:spcAft>
                <a:spcPts val="1029"/>
              </a:spcAft>
            </a:pPr>
            <a:r>
              <a:rPr lang="en-US" sz="3600" dirty="0"/>
              <a:t>Professors can use this knowledge to adjust their course structure and improve students’ performance through partner activities that encourage closeness.</a:t>
            </a:r>
          </a:p>
          <a:p>
            <a:pPr>
              <a:spcAft>
                <a:spcPts val="1029"/>
              </a:spcAft>
            </a:pPr>
            <a:r>
              <a:rPr lang="en-US" sz="3600" dirty="0"/>
              <a:t>Researchers can examine the effects of closeness-induction tasks on university retention rates and maintaining</a:t>
            </a:r>
            <a:r>
              <a:rPr lang="en-US" sz="3600" dirty="0">
                <a:cs typeface="Calibri"/>
              </a:rPr>
              <a:t> these relationships to further improve performance.</a:t>
            </a:r>
            <a:endParaRPr lang="en-US" sz="1800" dirty="0">
              <a:cs typeface="Calibri"/>
            </a:endParaRPr>
          </a:p>
        </p:txBody>
      </p:sp>
      <p:sp>
        <p:nvSpPr>
          <p:cNvPr id="58" name="TextBox 57"/>
          <p:cNvSpPr txBox="1"/>
          <p:nvPr/>
        </p:nvSpPr>
        <p:spPr>
          <a:xfrm>
            <a:off x="30313700" y="9144000"/>
            <a:ext cx="12801600" cy="738664"/>
          </a:xfrm>
          <a:prstGeom prst="rect">
            <a:avLst/>
          </a:prstGeom>
          <a:solidFill>
            <a:schemeClr val="accent2">
              <a:lumMod val="50000"/>
            </a:schemeClr>
          </a:solidFill>
          <a:ln>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4200" b="1" dirty="0">
                <a:solidFill>
                  <a:srgbClr val="FFFFFF"/>
                </a:solidFill>
              </a:rPr>
              <a:t>Implications and Future Directions</a:t>
            </a:r>
          </a:p>
        </p:txBody>
      </p:sp>
    </p:spTree>
    <p:extLst>
      <p:ext uri="{BB962C8B-B14F-4D97-AF65-F5344CB8AC3E}">
        <p14:creationId xmlns:p14="http://schemas.microsoft.com/office/powerpoint/2010/main" val="764897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65843</TotalTime>
  <Words>469</Words>
  <Application>Microsoft Office PowerPoint</Application>
  <PresentationFormat>Custom</PresentationFormat>
  <Paragraphs>69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Danney</dc:creator>
  <cp:lastModifiedBy>WTAMU</cp:lastModifiedBy>
  <cp:revision>201</cp:revision>
  <dcterms:created xsi:type="dcterms:W3CDTF">2015-03-19T19:15:16Z</dcterms:created>
  <dcterms:modified xsi:type="dcterms:W3CDTF">2019-12-10T16:20:50Z</dcterms:modified>
</cp:coreProperties>
</file>